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D4334F-478D-4A4A-9383-5DDD0669056C}">
  <a:tblStyle styleId="{02D4334F-478D-4A4A-9383-5DDD066905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23064211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a230642115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c90763de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ec90763de9_0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c90763de9_49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ec90763de9_49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c90763de9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ec90763de9_1_3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c90763de9_49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ec90763de9_49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c90763de9_49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ec90763de9_49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c90763de9_49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ec90763de9_49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c90763de9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ec90763de9_2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c90763de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ec90763de9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c90763de9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ec90763de9_3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c90763de9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1ec90763de9_1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23064211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2a230642115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c90763de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ec90763de9_2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c90763de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ec90763de9_2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c90763de9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1ec90763de9_3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c90763de9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ec90763de9_3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c90763de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ec90763de9_3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c90763de9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1ec90763de9_3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ec90763de9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ec90763de9_3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c90763de9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1ec90763de9_3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c90763de9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ec90763de9_2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c90763de9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ec90763de9_2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ec90763d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1ec90763de9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c90763de9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1ec90763de9_2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c90763de9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1ec90763de9_2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ec90763de9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1ec90763de9_2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c90763de9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1ec90763de9_2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c90763de9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ec90763de9_2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ec90763de9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1ec90763de9_3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c90763de9_49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1ec90763de9_49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c90763de9_49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1ec90763de9_49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c90763de9_49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ec90763de9_49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c90763de9_49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ec90763de9_49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c90763d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1ec90763de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ec90763de9_49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ec90763de9_49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c90763de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ec90763de9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ec90763d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ec90763de9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c90763de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1ec90763de9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c90763de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ec90763de9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c90763de9_6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1ec90763de9_6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ec90763de9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ec90763de9_2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ec90763de9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1ec90763de9_2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ec90763de9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1ec90763de9_2_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a23064211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a230642115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ec90763de9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1ec90763de9_1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c90763de9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1ec90763de9_1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c90763de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ec90763de9_1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c90763de9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1ec90763de9_1_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c90763de9_4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ec90763de9_49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70065" y="274243"/>
            <a:ext cx="8203800" cy="842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1" i="0" sz="3600">
                <a:solidFill>
                  <a:schemeClr val="dk1"/>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15861" y="975436"/>
            <a:ext cx="5528400" cy="26826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sz="1600">
                <a:solidFill>
                  <a:schemeClr val="dk1"/>
                </a:solidFill>
                <a:latin typeface="Trebuchet MS"/>
                <a:ea typeface="Trebuchet MS"/>
                <a:cs typeface="Trebuchet MS"/>
                <a:sym typeface="Trebuchet MS"/>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8.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27.png"/><Relationship Id="rId6"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5.jp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hyperlink" Target="https://github.com/victorrequia/Monitoramento-LoRa-IoT" TargetMode="External"/><Relationship Id="rId5"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hyperlink" Target="https://github.com/luis2535/UDESC/tree/master/IOT/trabalhoFinal" TargetMode="External"/><Relationship Id="rId5" Type="http://schemas.openxmlformats.org/officeDocument/2006/relationships/image" Target="../media/image45.png"/><Relationship Id="rId6"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0" t="0"/>
          <a:stretch/>
        </p:blipFill>
        <p:spPr>
          <a:xfrm>
            <a:off x="7497532" y="4582175"/>
            <a:ext cx="1646462" cy="561327"/>
          </a:xfrm>
          <a:prstGeom prst="rect">
            <a:avLst/>
          </a:prstGeom>
          <a:noFill/>
          <a:ln>
            <a:noFill/>
          </a:ln>
        </p:spPr>
      </p:pic>
      <p:sp>
        <p:nvSpPr>
          <p:cNvPr id="61" name="Google Shape;61;p14"/>
          <p:cNvSpPr txBox="1"/>
          <p:nvPr>
            <p:ph type="title"/>
          </p:nvPr>
        </p:nvSpPr>
        <p:spPr>
          <a:xfrm>
            <a:off x="4718400" y="1917875"/>
            <a:ext cx="4189500" cy="567000"/>
          </a:xfrm>
          <a:prstGeom prst="rect">
            <a:avLst/>
          </a:prstGeom>
          <a:noFill/>
          <a:ln>
            <a:noFill/>
          </a:ln>
        </p:spPr>
        <p:txBody>
          <a:bodyPr anchorCtr="0" anchor="t" bIns="0" lIns="0" spcFirstLastPara="1" rIns="0" wrap="square" tIns="12700">
            <a:spAutoFit/>
          </a:bodyPr>
          <a:lstStyle/>
          <a:p>
            <a:pPr indent="0" lvl="0" marL="12700" rtl="0" algn="r">
              <a:spcBef>
                <a:spcPts val="0"/>
              </a:spcBef>
              <a:spcAft>
                <a:spcPts val="0"/>
              </a:spcAft>
              <a:buClr>
                <a:schemeClr val="dk1"/>
              </a:buClr>
              <a:buSzPts val="1100"/>
              <a:buFont typeface="Arial"/>
              <a:buNone/>
            </a:pPr>
            <a:r>
              <a:rPr lang="pt-BR" sz="1800">
                <a:highlight>
                  <a:schemeClr val="lt1"/>
                </a:highlight>
                <a:latin typeface="Calibri"/>
                <a:ea typeface="Calibri"/>
                <a:cs typeface="Calibri"/>
                <a:sym typeface="Calibri"/>
              </a:rPr>
              <a:t>Minicurso IoT</a:t>
            </a:r>
            <a:endParaRPr sz="1800">
              <a:highlight>
                <a:schemeClr val="lt1"/>
              </a:highlight>
              <a:latin typeface="Calibri"/>
              <a:ea typeface="Calibri"/>
              <a:cs typeface="Calibri"/>
              <a:sym typeface="Calibri"/>
            </a:endParaRPr>
          </a:p>
          <a:p>
            <a:pPr indent="0" lvl="0" marL="12700" rtl="0" algn="r">
              <a:spcBef>
                <a:spcPts val="0"/>
              </a:spcBef>
              <a:spcAft>
                <a:spcPts val="0"/>
              </a:spcAft>
              <a:buClr>
                <a:schemeClr val="dk1"/>
              </a:buClr>
              <a:buSzPts val="1100"/>
              <a:buFont typeface="Arial"/>
              <a:buNone/>
            </a:pPr>
            <a:r>
              <a:rPr lang="pt-BR" sz="1800">
                <a:highlight>
                  <a:schemeClr val="lt1"/>
                </a:highlight>
                <a:latin typeface="Calibri"/>
                <a:ea typeface="Calibri"/>
                <a:cs typeface="Calibri"/>
                <a:sym typeface="Calibri"/>
              </a:rPr>
              <a:t>Microcontroladores</a:t>
            </a:r>
            <a:endParaRPr sz="1800">
              <a:highlight>
                <a:schemeClr val="lt1"/>
              </a:highlight>
              <a:latin typeface="Calibri"/>
              <a:ea typeface="Calibri"/>
              <a:cs typeface="Calibri"/>
              <a:sym typeface="Calibri"/>
            </a:endParaRPr>
          </a:p>
        </p:txBody>
      </p:sp>
      <p:grpSp>
        <p:nvGrpSpPr>
          <p:cNvPr id="62" name="Google Shape;62;p14"/>
          <p:cNvGrpSpPr/>
          <p:nvPr/>
        </p:nvGrpSpPr>
        <p:grpSpPr>
          <a:xfrm>
            <a:off x="0" y="9"/>
            <a:ext cx="6857998" cy="5143492"/>
            <a:chOff x="0" y="12"/>
            <a:chExt cx="9143997" cy="6857989"/>
          </a:xfrm>
        </p:grpSpPr>
        <p:pic>
          <p:nvPicPr>
            <p:cNvPr id="63" name="Google Shape;63;p14"/>
            <p:cNvPicPr preferRelativeResize="0"/>
            <p:nvPr/>
          </p:nvPicPr>
          <p:blipFill rotWithShape="1">
            <a:blip r:embed="rId4">
              <a:alphaModFix/>
            </a:blip>
            <a:srcRect b="0" l="0" r="0" t="0"/>
            <a:stretch/>
          </p:blipFill>
          <p:spPr>
            <a:xfrm>
              <a:off x="0" y="189001"/>
              <a:ext cx="4052164" cy="6669000"/>
            </a:xfrm>
            <a:prstGeom prst="rect">
              <a:avLst/>
            </a:prstGeom>
            <a:noFill/>
            <a:ln>
              <a:noFill/>
            </a:ln>
          </p:spPr>
        </p:pic>
        <p:pic>
          <p:nvPicPr>
            <p:cNvPr id="64" name="Google Shape;64;p14"/>
            <p:cNvPicPr preferRelativeResize="0"/>
            <p:nvPr/>
          </p:nvPicPr>
          <p:blipFill rotWithShape="1">
            <a:blip r:embed="rId5">
              <a:alphaModFix/>
            </a:blip>
            <a:srcRect b="0" l="0" r="0" t="0"/>
            <a:stretch/>
          </p:blipFill>
          <p:spPr>
            <a:xfrm>
              <a:off x="3780358" y="12"/>
              <a:ext cx="5363639" cy="906106"/>
            </a:xfrm>
            <a:prstGeom prst="rect">
              <a:avLst/>
            </a:prstGeom>
            <a:noFill/>
            <a:ln>
              <a:noFill/>
            </a:ln>
          </p:spPr>
        </p:pic>
      </p:grpSp>
      <p:sp>
        <p:nvSpPr>
          <p:cNvPr id="65" name="Google Shape;65;p14"/>
          <p:cNvSpPr txBox="1"/>
          <p:nvPr/>
        </p:nvSpPr>
        <p:spPr>
          <a:xfrm>
            <a:off x="5010175" y="3017825"/>
            <a:ext cx="3974100" cy="1200600"/>
          </a:xfrm>
          <a:prstGeom prst="rect">
            <a:avLst/>
          </a:prstGeom>
          <a:noFill/>
          <a:ln>
            <a:noFill/>
          </a:ln>
        </p:spPr>
        <p:txBody>
          <a:bodyPr anchorCtr="0" anchor="t" bIns="91425" lIns="91425" spcFirstLastPara="1" rIns="91425" wrap="square" tIns="91425">
            <a:spAutoFit/>
          </a:bodyPr>
          <a:lstStyle/>
          <a:p>
            <a:pPr indent="0" lvl="0" marL="12065" marR="5080" rtl="0" algn="r">
              <a:spcBef>
                <a:spcPts val="0"/>
              </a:spcBef>
              <a:spcAft>
                <a:spcPts val="0"/>
              </a:spcAft>
              <a:buNone/>
            </a:pPr>
            <a:r>
              <a:rPr lang="pt-BR" sz="1100">
                <a:solidFill>
                  <a:schemeClr val="dk1"/>
                </a:solidFill>
                <a:latin typeface="Trebuchet MS"/>
                <a:ea typeface="Trebuchet MS"/>
                <a:cs typeface="Trebuchet MS"/>
                <a:sym typeface="Trebuchet MS"/>
              </a:rPr>
              <a:t>Acadêmicos: </a:t>
            </a:r>
            <a:endParaRPr sz="1100">
              <a:solidFill>
                <a:schemeClr val="dk1"/>
              </a:solidFill>
              <a:latin typeface="Trebuchet MS"/>
              <a:ea typeface="Trebuchet MS"/>
              <a:cs typeface="Trebuchet MS"/>
              <a:sym typeface="Trebuchet MS"/>
            </a:endParaRPr>
          </a:p>
          <a:p>
            <a:pPr indent="0" lvl="0" marL="12065" marR="5080" rtl="0" algn="r">
              <a:spcBef>
                <a:spcPts val="0"/>
              </a:spcBef>
              <a:spcAft>
                <a:spcPts val="0"/>
              </a:spcAft>
              <a:buNone/>
            </a:pPr>
            <a:r>
              <a:rPr lang="pt-BR" sz="1100">
                <a:solidFill>
                  <a:schemeClr val="dk1"/>
                </a:solidFill>
                <a:latin typeface="Trebuchet MS"/>
                <a:ea typeface="Trebuchet MS"/>
                <a:cs typeface="Trebuchet MS"/>
                <a:sym typeface="Trebuchet MS"/>
              </a:rPr>
              <a:t>Luis Eduardo Bertelli e Victor Eduardo Requia</a:t>
            </a:r>
            <a:endParaRPr sz="1100">
              <a:solidFill>
                <a:schemeClr val="dk1"/>
              </a:solidFill>
              <a:latin typeface="Trebuchet MS"/>
              <a:ea typeface="Trebuchet MS"/>
              <a:cs typeface="Trebuchet MS"/>
              <a:sym typeface="Trebuchet MS"/>
            </a:endParaRPr>
          </a:p>
          <a:p>
            <a:pPr indent="0" lvl="0" marL="0" marR="5080" rtl="0" algn="r">
              <a:spcBef>
                <a:spcPts val="0"/>
              </a:spcBef>
              <a:spcAft>
                <a:spcPts val="0"/>
              </a:spcAft>
              <a:buNone/>
            </a:pPr>
            <a:r>
              <a:rPr lang="pt-BR" sz="1100">
                <a:solidFill>
                  <a:schemeClr val="dk1"/>
                </a:solidFill>
                <a:latin typeface="Trebuchet MS"/>
                <a:ea typeface="Trebuchet MS"/>
                <a:cs typeface="Trebuchet MS"/>
                <a:sym typeface="Trebuchet MS"/>
              </a:rPr>
              <a:t>Professora: Janine Kniess</a:t>
            </a:r>
            <a:endParaRPr sz="1100">
              <a:solidFill>
                <a:schemeClr val="dk1"/>
              </a:solidFill>
              <a:latin typeface="Trebuchet MS"/>
              <a:ea typeface="Trebuchet MS"/>
              <a:cs typeface="Trebuchet MS"/>
              <a:sym typeface="Trebuchet MS"/>
            </a:endParaRPr>
          </a:p>
          <a:p>
            <a:pPr indent="0" lvl="0" marL="0" marR="5080" rtl="0" algn="r">
              <a:spcBef>
                <a:spcPts val="0"/>
              </a:spcBef>
              <a:spcAft>
                <a:spcPts val="0"/>
              </a:spcAft>
              <a:buNone/>
            </a:pPr>
            <a:r>
              <a:t/>
            </a:r>
            <a:endParaRPr sz="1100">
              <a:solidFill>
                <a:schemeClr val="dk1"/>
              </a:solidFill>
              <a:latin typeface="Trebuchet MS"/>
              <a:ea typeface="Trebuchet MS"/>
              <a:cs typeface="Trebuchet MS"/>
              <a:sym typeface="Trebuchet MS"/>
            </a:endParaRPr>
          </a:p>
          <a:p>
            <a:pPr indent="0" lvl="0" marL="0" marR="5080" rtl="0" algn="r">
              <a:spcBef>
                <a:spcPts val="0"/>
              </a:spcBef>
              <a:spcAft>
                <a:spcPts val="0"/>
              </a:spcAft>
              <a:buNone/>
            </a:pPr>
            <a:r>
              <a:t/>
            </a:r>
            <a:endParaRPr sz="1100">
              <a:solidFill>
                <a:schemeClr val="dk1"/>
              </a:solidFill>
              <a:latin typeface="Trebuchet MS"/>
              <a:ea typeface="Trebuchet MS"/>
              <a:cs typeface="Trebuchet MS"/>
              <a:sym typeface="Trebuchet MS"/>
            </a:endParaRPr>
          </a:p>
          <a:p>
            <a:pPr indent="0" lvl="0" marL="0" marR="5080" rtl="0" algn="r">
              <a:spcBef>
                <a:spcPts val="0"/>
              </a:spcBef>
              <a:spcAft>
                <a:spcPts val="0"/>
              </a:spcAft>
              <a:buNone/>
            </a:pPr>
            <a:r>
              <a:rPr lang="pt-BR" sz="1100">
                <a:solidFill>
                  <a:schemeClr val="dk1"/>
                </a:solidFill>
                <a:latin typeface="Trebuchet MS"/>
                <a:ea typeface="Trebuchet MS"/>
                <a:cs typeface="Trebuchet MS"/>
                <a:sym typeface="Trebuchet MS"/>
              </a:rPr>
              <a:t>08/12/2023</a:t>
            </a:r>
            <a:endParaRPr sz="1100">
              <a:solidFill>
                <a:schemeClr val="dk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3"/>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54" name="Google Shape;154;p2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55" name="Google Shape;155;p23"/>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Protoboard</a:t>
            </a:r>
            <a:endParaRPr sz="2400"/>
          </a:p>
        </p:txBody>
      </p:sp>
      <p:sp>
        <p:nvSpPr>
          <p:cNvPr id="156" name="Google Shape;156;p23"/>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57" name="Google Shape;157;p23"/>
          <p:cNvPicPr preferRelativeResize="0"/>
          <p:nvPr/>
        </p:nvPicPr>
        <p:blipFill>
          <a:blip r:embed="rId4">
            <a:alphaModFix/>
          </a:blip>
          <a:stretch>
            <a:fillRect/>
          </a:stretch>
        </p:blipFill>
        <p:spPr>
          <a:xfrm>
            <a:off x="5751375" y="1204425"/>
            <a:ext cx="2734625" cy="2734625"/>
          </a:xfrm>
          <a:prstGeom prst="rect">
            <a:avLst/>
          </a:prstGeom>
          <a:noFill/>
          <a:ln>
            <a:noFill/>
          </a:ln>
        </p:spPr>
      </p:pic>
      <p:sp>
        <p:nvSpPr>
          <p:cNvPr id="158" name="Google Shape;158;p23"/>
          <p:cNvSpPr txBox="1"/>
          <p:nvPr/>
        </p:nvSpPr>
        <p:spPr>
          <a:xfrm>
            <a:off x="328150" y="1032600"/>
            <a:ext cx="5105400" cy="24936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dk1"/>
              </a:buClr>
              <a:buSzPts val="1500"/>
              <a:buChar char="●"/>
            </a:pPr>
            <a:r>
              <a:rPr lang="pt-BR" sz="1500">
                <a:solidFill>
                  <a:schemeClr val="dk1"/>
                </a:solidFill>
              </a:rPr>
              <a:t>Protoboard é uma placa de ensaio que serve como um protótipo de um aparelho eletrônico</a:t>
            </a:r>
            <a:endParaRPr sz="1500">
              <a:solidFill>
                <a:schemeClr val="dk1"/>
              </a:solidFill>
            </a:endParaRPr>
          </a:p>
          <a:p>
            <a:pPr indent="0" lvl="0" marL="457200" rtl="0" algn="just">
              <a:spcBef>
                <a:spcPts val="0"/>
              </a:spcBef>
              <a:spcAft>
                <a:spcPts val="0"/>
              </a:spcAft>
              <a:buNone/>
            </a:pPr>
            <a:r>
              <a:t/>
            </a:r>
            <a:endParaRPr sz="1500">
              <a:solidFill>
                <a:schemeClr val="dk1"/>
              </a:solidFill>
            </a:endParaRPr>
          </a:p>
          <a:p>
            <a:pPr indent="-323850" lvl="0" marL="457200" rtl="0" algn="just">
              <a:spcBef>
                <a:spcPts val="0"/>
              </a:spcBef>
              <a:spcAft>
                <a:spcPts val="0"/>
              </a:spcAft>
              <a:buClr>
                <a:schemeClr val="dk1"/>
              </a:buClr>
              <a:buSzPts val="1500"/>
              <a:buChar char="●"/>
            </a:pPr>
            <a:r>
              <a:rPr lang="pt-BR" sz="1500">
                <a:solidFill>
                  <a:schemeClr val="dk1"/>
                </a:solidFill>
              </a:rPr>
              <a:t>Constituída por uma base plástica com orifícios destinados ao encaixe de componentes eletrônicos.</a:t>
            </a:r>
            <a:endParaRPr sz="1500">
              <a:solidFill>
                <a:schemeClr val="dk1"/>
              </a:solidFill>
            </a:endParaRPr>
          </a:p>
          <a:p>
            <a:pPr indent="0" lvl="0" marL="0" rtl="0" algn="just">
              <a:spcBef>
                <a:spcPts val="0"/>
              </a:spcBef>
              <a:spcAft>
                <a:spcPts val="0"/>
              </a:spcAft>
              <a:buNone/>
            </a:pPr>
            <a:r>
              <a:t/>
            </a:r>
            <a:endParaRPr sz="1500">
              <a:solidFill>
                <a:schemeClr val="dk1"/>
              </a:solidFill>
            </a:endParaRPr>
          </a:p>
          <a:p>
            <a:pPr indent="-323850" lvl="0" marL="457200" rtl="0" algn="just">
              <a:spcBef>
                <a:spcPts val="0"/>
              </a:spcBef>
              <a:spcAft>
                <a:spcPts val="0"/>
              </a:spcAft>
              <a:buClr>
                <a:schemeClr val="dk1"/>
              </a:buClr>
              <a:buSzPts val="1500"/>
              <a:buChar char="●"/>
            </a:pPr>
            <a:r>
              <a:rPr lang="pt-BR" sz="1500">
                <a:solidFill>
                  <a:schemeClr val="dk1"/>
                </a:solidFill>
              </a:rPr>
              <a:t>Utilizada devido à facilidade de inserção de componentes, uma vez que isto pode ser realizado apenas com encaixes, dispensando soldagem, e possibilitando montagem de novos circuitos</a:t>
            </a:r>
            <a:endParaRPr sz="15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64" name="Google Shape;164;p2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65" name="Google Shape;165;p24"/>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Protoboard</a:t>
            </a:r>
            <a:endParaRPr sz="2400"/>
          </a:p>
        </p:txBody>
      </p:sp>
      <p:sp>
        <p:nvSpPr>
          <p:cNvPr id="166" name="Google Shape;166;p24"/>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7" name="Google Shape;167;p24"/>
          <p:cNvSpPr txBox="1"/>
          <p:nvPr/>
        </p:nvSpPr>
        <p:spPr>
          <a:xfrm>
            <a:off x="335775" y="834175"/>
            <a:ext cx="4761900" cy="24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500">
                <a:solidFill>
                  <a:schemeClr val="dk1"/>
                </a:solidFill>
              </a:rPr>
              <a:t>A protoboard, ou placa de prototipagem, é uma ferramenta fundamental no desenvolvimento de circuitos eletrônicos.</a:t>
            </a:r>
            <a:endParaRPr sz="1500">
              <a:solidFill>
                <a:schemeClr val="dk1"/>
              </a:solidFill>
            </a:endParaRPr>
          </a:p>
          <a:p>
            <a:pPr indent="0" lvl="0" marL="0" rtl="0" algn="just">
              <a:spcBef>
                <a:spcPts val="0"/>
              </a:spcBef>
              <a:spcAft>
                <a:spcPts val="0"/>
              </a:spcAft>
              <a:buNone/>
            </a:pPr>
            <a:r>
              <a:t/>
            </a:r>
            <a:endParaRPr sz="1500">
              <a:solidFill>
                <a:schemeClr val="dk1"/>
              </a:solidFill>
            </a:endParaRPr>
          </a:p>
          <a:p>
            <a:pPr indent="0" lvl="0" marL="0" rtl="0" algn="just">
              <a:spcBef>
                <a:spcPts val="0"/>
              </a:spcBef>
              <a:spcAft>
                <a:spcPts val="0"/>
              </a:spcAft>
              <a:buNone/>
            </a:pPr>
            <a:r>
              <a:rPr lang="pt-BR" sz="1500">
                <a:solidFill>
                  <a:schemeClr val="dk1"/>
                </a:solidFill>
              </a:rPr>
              <a:t>Uma protoboard é uma placa perfurada com trilhas condutoras que permite a montagem temporária de circuitos eletrônicos sem a necessidade de soldagem.</a:t>
            </a:r>
            <a:endParaRPr sz="1500">
              <a:solidFill>
                <a:schemeClr val="dk1"/>
              </a:solidFill>
            </a:endParaRPr>
          </a:p>
          <a:p>
            <a:pPr indent="0" lvl="0" marL="0" rtl="0" algn="just">
              <a:spcBef>
                <a:spcPts val="0"/>
              </a:spcBef>
              <a:spcAft>
                <a:spcPts val="0"/>
              </a:spcAft>
              <a:buNone/>
            </a:pPr>
            <a:r>
              <a:t/>
            </a:r>
            <a:endParaRPr sz="1500">
              <a:solidFill>
                <a:schemeClr val="dk1"/>
              </a:solidFill>
            </a:endParaRPr>
          </a:p>
          <a:p>
            <a:pPr indent="0" lvl="0" marL="0" rtl="0" algn="just">
              <a:spcBef>
                <a:spcPts val="0"/>
              </a:spcBef>
              <a:spcAft>
                <a:spcPts val="0"/>
              </a:spcAft>
              <a:buNone/>
            </a:pPr>
            <a:r>
              <a:rPr lang="pt-BR" sz="1500">
                <a:solidFill>
                  <a:schemeClr val="dk1"/>
                </a:solidFill>
              </a:rPr>
              <a:t>A figura ao lado mostra as trilhas de energia em cada parte da protoboard</a:t>
            </a:r>
            <a:endParaRPr sz="1500">
              <a:solidFill>
                <a:schemeClr val="dk1"/>
              </a:solidFill>
            </a:endParaRPr>
          </a:p>
        </p:txBody>
      </p:sp>
      <p:pic>
        <p:nvPicPr>
          <p:cNvPr id="168" name="Google Shape;168;p24"/>
          <p:cNvPicPr preferRelativeResize="0"/>
          <p:nvPr/>
        </p:nvPicPr>
        <p:blipFill>
          <a:blip r:embed="rId4">
            <a:alphaModFix/>
          </a:blip>
          <a:stretch>
            <a:fillRect/>
          </a:stretch>
        </p:blipFill>
        <p:spPr>
          <a:xfrm>
            <a:off x="5540525" y="910499"/>
            <a:ext cx="2315800" cy="348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74" name="Google Shape;174;p2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75" name="Google Shape;175;p25"/>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Protoboard</a:t>
            </a:r>
            <a:endParaRPr sz="2400"/>
          </a:p>
        </p:txBody>
      </p:sp>
      <p:sp>
        <p:nvSpPr>
          <p:cNvPr id="176" name="Google Shape;176;p25"/>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 name="Google Shape;177;p25"/>
          <p:cNvSpPr txBox="1"/>
          <p:nvPr/>
        </p:nvSpPr>
        <p:spPr>
          <a:xfrm>
            <a:off x="320550" y="1747600"/>
            <a:ext cx="3815700" cy="133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500">
                <a:solidFill>
                  <a:schemeClr val="dk1"/>
                </a:solidFill>
              </a:rPr>
              <a:t>A figura ao lado mostra um exemplo de um hardware real integrado a uma protoboard para monitoramento de radiação solar, temperatura e umidade do ambiente</a:t>
            </a:r>
            <a:endParaRPr sz="1500">
              <a:solidFill>
                <a:schemeClr val="dk1"/>
              </a:solidFill>
            </a:endParaRPr>
          </a:p>
        </p:txBody>
      </p:sp>
      <p:pic>
        <p:nvPicPr>
          <p:cNvPr id="178" name="Google Shape;178;p25"/>
          <p:cNvPicPr preferRelativeResize="0"/>
          <p:nvPr/>
        </p:nvPicPr>
        <p:blipFill>
          <a:blip r:embed="rId4">
            <a:alphaModFix/>
          </a:blip>
          <a:stretch>
            <a:fillRect/>
          </a:stretch>
        </p:blipFill>
        <p:spPr>
          <a:xfrm>
            <a:off x="4341825" y="656450"/>
            <a:ext cx="4695347" cy="35215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6"/>
          <p:cNvPicPr preferRelativeResize="0"/>
          <p:nvPr/>
        </p:nvPicPr>
        <p:blipFill>
          <a:blip r:embed="rId3">
            <a:alphaModFix/>
          </a:blip>
          <a:stretch>
            <a:fillRect/>
          </a:stretch>
        </p:blipFill>
        <p:spPr>
          <a:xfrm>
            <a:off x="5692625" y="1070363"/>
            <a:ext cx="2627426" cy="3002772"/>
          </a:xfrm>
          <a:prstGeom prst="rect">
            <a:avLst/>
          </a:prstGeom>
          <a:noFill/>
          <a:ln>
            <a:noFill/>
          </a:ln>
        </p:spPr>
      </p:pic>
      <p:pic>
        <p:nvPicPr>
          <p:cNvPr id="184" name="Google Shape;184;p26"/>
          <p:cNvPicPr preferRelativeResize="0"/>
          <p:nvPr/>
        </p:nvPicPr>
        <p:blipFill rotWithShape="1">
          <a:blip r:embed="rId4">
            <a:alphaModFix/>
          </a:blip>
          <a:srcRect b="0" l="0" r="0" t="0"/>
          <a:stretch/>
        </p:blipFill>
        <p:spPr>
          <a:xfrm>
            <a:off x="286918" y="4785750"/>
            <a:ext cx="1253880" cy="218427"/>
          </a:xfrm>
          <a:prstGeom prst="rect">
            <a:avLst/>
          </a:prstGeom>
          <a:noFill/>
          <a:ln>
            <a:noFill/>
          </a:ln>
        </p:spPr>
      </p:pic>
      <p:sp>
        <p:nvSpPr>
          <p:cNvPr id="185" name="Google Shape;185;p2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86" name="Google Shape;186;p26"/>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Sensores</a:t>
            </a:r>
            <a:endParaRPr sz="2400"/>
          </a:p>
        </p:txBody>
      </p:sp>
      <p:sp>
        <p:nvSpPr>
          <p:cNvPr id="187" name="Google Shape;187;p26"/>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 name="Google Shape;188;p26"/>
          <p:cNvSpPr txBox="1"/>
          <p:nvPr/>
        </p:nvSpPr>
        <p:spPr>
          <a:xfrm>
            <a:off x="470075" y="778575"/>
            <a:ext cx="5741700" cy="363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a:solidFill>
                  <a:schemeClr val="dk1"/>
                </a:solidFill>
              </a:rPr>
              <a:t>DHT11 </a:t>
            </a:r>
            <a:endParaRPr>
              <a:solidFill>
                <a:schemeClr val="dk1"/>
              </a:solidFill>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Descrição: Mede temperatura e umidade relativa do ar.</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Detalhes: O DHT11 é um sensor digital que fornece leituras de temperatura e umidade. Ele utiliza um único pino de comunicação e é amplamente usado devido à sua simplicidade.</a:t>
            </a:r>
            <a:endParaRPr/>
          </a:p>
          <a:p>
            <a:pPr indent="0" lvl="0" marL="457200" rtl="0" algn="just">
              <a:spcBef>
                <a:spcPts val="0"/>
              </a:spcBef>
              <a:spcAft>
                <a:spcPts val="0"/>
              </a:spcAft>
              <a:buNone/>
            </a:pPr>
            <a:r>
              <a:t/>
            </a:r>
            <a:endParaRPr/>
          </a:p>
          <a:p>
            <a:pPr indent="0" lvl="0" marL="0" rtl="0" algn="just">
              <a:spcBef>
                <a:spcPts val="0"/>
              </a:spcBef>
              <a:spcAft>
                <a:spcPts val="0"/>
              </a:spcAft>
              <a:buNone/>
            </a:pPr>
            <a:r>
              <a:rPr lang="pt-BR"/>
              <a:t>Aplicações: Monitoramento ambiental, controle de climatização.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Especificações Técnicas:</a:t>
            </a:r>
            <a:endParaRPr/>
          </a:p>
          <a:p>
            <a:pPr indent="-317500" lvl="0" marL="457200" rtl="0" algn="just">
              <a:spcBef>
                <a:spcPts val="0"/>
              </a:spcBef>
              <a:spcAft>
                <a:spcPts val="0"/>
              </a:spcAft>
              <a:buSzPts val="1400"/>
              <a:buChar char="●"/>
            </a:pPr>
            <a:r>
              <a:rPr lang="pt-BR"/>
              <a:t>Faixa de Medição de Temperatura: 0 a 50°C</a:t>
            </a:r>
            <a:endParaRPr/>
          </a:p>
          <a:p>
            <a:pPr indent="-317500" lvl="0" marL="457200" rtl="0" algn="just">
              <a:spcBef>
                <a:spcPts val="0"/>
              </a:spcBef>
              <a:spcAft>
                <a:spcPts val="0"/>
              </a:spcAft>
              <a:buSzPts val="1400"/>
              <a:buChar char="●"/>
            </a:pPr>
            <a:r>
              <a:rPr lang="pt-BR"/>
              <a:t>Faixa de Medição de Umidade: 20 a 90%</a:t>
            </a:r>
            <a:endParaRPr/>
          </a:p>
          <a:p>
            <a:pPr indent="-317500" lvl="0" marL="457200" rtl="0" algn="just">
              <a:spcBef>
                <a:spcPts val="0"/>
              </a:spcBef>
              <a:spcAft>
                <a:spcPts val="0"/>
              </a:spcAft>
              <a:buSzPts val="1400"/>
              <a:buChar char="●"/>
            </a:pPr>
            <a:r>
              <a:rPr lang="pt-BR"/>
              <a:t>Precisão de Temperatura: ±2°C</a:t>
            </a:r>
            <a:endParaRPr/>
          </a:p>
          <a:p>
            <a:pPr indent="-317500" lvl="0" marL="457200" rtl="0" algn="just">
              <a:spcBef>
                <a:spcPts val="0"/>
              </a:spcBef>
              <a:spcAft>
                <a:spcPts val="0"/>
              </a:spcAft>
              <a:buSzPts val="1400"/>
              <a:buChar char="●"/>
            </a:pPr>
            <a:r>
              <a:rPr lang="pt-BR"/>
              <a:t>Precisão de Umidade: ±5%</a:t>
            </a:r>
            <a:endParaRPr/>
          </a:p>
          <a:p>
            <a:pPr indent="-317500" lvl="0" marL="457200" rtl="0" algn="just">
              <a:spcBef>
                <a:spcPts val="0"/>
              </a:spcBef>
              <a:spcAft>
                <a:spcPts val="0"/>
              </a:spcAft>
              <a:buSzPts val="1400"/>
              <a:buChar char="●"/>
            </a:pPr>
            <a:r>
              <a:rPr lang="pt-BR"/>
              <a:t>Alimentação: 3.3V a 5V</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7"/>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94" name="Google Shape;194;p2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95" name="Google Shape;195;p27"/>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Sensores</a:t>
            </a:r>
            <a:endParaRPr sz="2400"/>
          </a:p>
        </p:txBody>
      </p:sp>
      <p:sp>
        <p:nvSpPr>
          <p:cNvPr id="196" name="Google Shape;196;p27"/>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7" name="Google Shape;197;p27"/>
          <p:cNvSpPr txBox="1"/>
          <p:nvPr/>
        </p:nvSpPr>
        <p:spPr>
          <a:xfrm>
            <a:off x="470075" y="778575"/>
            <a:ext cx="5329800" cy="384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a:solidFill>
                  <a:schemeClr val="dk1"/>
                </a:solidFill>
              </a:rPr>
              <a:t>MQ-7</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rPr lang="pt-BR">
                <a:solidFill>
                  <a:schemeClr val="dk1"/>
                </a:solidFill>
              </a:rPr>
              <a:t>Descrição: Detecta concentração de CO2 no ar.</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Detalhes: O MQ-7 é sensível a gases como monóxido de carbono (CO) e metano. Ele é utilizado para detectar concentrações perigosas desses gases em ambientes fechados.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Aplicações: Monitoramento de qualidade do ar, detecção de vazamentos de gás.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Especificações Técnicas:</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Gases Detectados: CO, Gases Inflamáveis</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Tensão de Operação: Geralmente 5V</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Tempo de Resposta: &lt;10s</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Saída Analógica</a:t>
            </a:r>
            <a:endParaRPr>
              <a:solidFill>
                <a:schemeClr val="dk1"/>
              </a:solidFill>
            </a:endParaRPr>
          </a:p>
          <a:p>
            <a:pPr indent="0" lvl="0" marL="0" rtl="0" algn="just">
              <a:spcBef>
                <a:spcPts val="0"/>
              </a:spcBef>
              <a:spcAft>
                <a:spcPts val="0"/>
              </a:spcAft>
              <a:buNone/>
            </a:pPr>
            <a:r>
              <a:t/>
            </a:r>
            <a:endParaRPr b="1">
              <a:solidFill>
                <a:schemeClr val="dk1"/>
              </a:solidFill>
            </a:endParaRPr>
          </a:p>
        </p:txBody>
      </p:sp>
      <p:pic>
        <p:nvPicPr>
          <p:cNvPr id="198" name="Google Shape;198;p27"/>
          <p:cNvPicPr preferRelativeResize="0"/>
          <p:nvPr/>
        </p:nvPicPr>
        <p:blipFill>
          <a:blip r:embed="rId4">
            <a:alphaModFix/>
          </a:blip>
          <a:stretch>
            <a:fillRect/>
          </a:stretch>
        </p:blipFill>
        <p:spPr>
          <a:xfrm>
            <a:off x="5626650" y="1534800"/>
            <a:ext cx="2884499" cy="258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a:off x="5911075" y="1215599"/>
            <a:ext cx="2775600" cy="2775575"/>
          </a:xfrm>
          <a:prstGeom prst="rect">
            <a:avLst/>
          </a:prstGeom>
          <a:noFill/>
          <a:ln>
            <a:noFill/>
          </a:ln>
        </p:spPr>
      </p:pic>
      <p:pic>
        <p:nvPicPr>
          <p:cNvPr id="204" name="Google Shape;204;p28"/>
          <p:cNvPicPr preferRelativeResize="0"/>
          <p:nvPr/>
        </p:nvPicPr>
        <p:blipFill rotWithShape="1">
          <a:blip r:embed="rId4">
            <a:alphaModFix/>
          </a:blip>
          <a:srcRect b="0" l="0" r="0" t="0"/>
          <a:stretch/>
        </p:blipFill>
        <p:spPr>
          <a:xfrm>
            <a:off x="286918" y="4785750"/>
            <a:ext cx="1253880" cy="218427"/>
          </a:xfrm>
          <a:prstGeom prst="rect">
            <a:avLst/>
          </a:prstGeom>
          <a:noFill/>
          <a:ln>
            <a:noFill/>
          </a:ln>
        </p:spPr>
      </p:pic>
      <p:sp>
        <p:nvSpPr>
          <p:cNvPr id="205" name="Google Shape;205;p2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06" name="Google Shape;206;p28"/>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Sensores</a:t>
            </a:r>
            <a:endParaRPr sz="2400"/>
          </a:p>
        </p:txBody>
      </p:sp>
      <p:sp>
        <p:nvSpPr>
          <p:cNvPr id="207" name="Google Shape;207;p28"/>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8" name="Google Shape;208;p28"/>
          <p:cNvSpPr txBox="1"/>
          <p:nvPr/>
        </p:nvSpPr>
        <p:spPr>
          <a:xfrm>
            <a:off x="470075" y="778575"/>
            <a:ext cx="5596800" cy="384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a:solidFill>
                  <a:schemeClr val="dk1"/>
                </a:solidFill>
              </a:rPr>
              <a:t>UV UVM-30A</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rPr lang="pt-BR">
                <a:solidFill>
                  <a:schemeClr val="dk1"/>
                </a:solidFill>
              </a:rPr>
              <a:t>Descrição: Detecta índice de radiação ultravioleta.</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Detalhes: </a:t>
            </a:r>
            <a:r>
              <a:rPr lang="pt-BR">
                <a:solidFill>
                  <a:schemeClr val="dk1"/>
                </a:solidFill>
              </a:rPr>
              <a:t>O sensor UVM-30A detecta radiação ultravioleta por meio de uma célula de silício sensível aos diferentes comprimentos de onda UV.</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pt-BR">
                <a:solidFill>
                  <a:schemeClr val="dk1"/>
                </a:solidFill>
              </a:rPr>
              <a:t>Aplicações: Monitoramento da exposição ao sol, controle de exposição UV em dispositivos eletrônicos.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Especificações Técnicas:</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Faixa de Comprimento de Onda: 200 a 370 nm (UV-A), 270 a 370 nm (UV-B), 240 a 320 nm (UV-C)</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Tensão de Operação: Geralmente 3.3V a 5V</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Tipo de Saída: Pulso digital</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Temperatura de Operação: -20°C a 85°C</a:t>
            </a:r>
            <a:endParaRPr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9"/>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14" name="Google Shape;214;p2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15" name="Google Shape;215;p29"/>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Sensores</a:t>
            </a:r>
            <a:endParaRPr sz="2400"/>
          </a:p>
        </p:txBody>
      </p:sp>
      <p:sp>
        <p:nvSpPr>
          <p:cNvPr id="216" name="Google Shape;216;p29"/>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7" name="Google Shape;217;p29"/>
          <p:cNvSpPr txBox="1"/>
          <p:nvPr/>
        </p:nvSpPr>
        <p:spPr>
          <a:xfrm>
            <a:off x="470075" y="656450"/>
            <a:ext cx="5596800" cy="384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a:solidFill>
                  <a:schemeClr val="dk1"/>
                </a:solidFill>
              </a:rPr>
              <a:t>HC-SR04</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rPr lang="pt-BR">
                <a:solidFill>
                  <a:schemeClr val="dk1"/>
                </a:solidFill>
              </a:rPr>
              <a:t>Descrição: U</a:t>
            </a:r>
            <a:r>
              <a:rPr lang="pt-BR">
                <a:solidFill>
                  <a:schemeClr val="dk1"/>
                </a:solidFill>
              </a:rPr>
              <a:t>tiliza ondas ultrassônicas para medir a distância entre o sensor e um objeto</a:t>
            </a:r>
            <a:r>
              <a:rPr lang="pt-BR">
                <a:solidFill>
                  <a:schemeClr val="dk1"/>
                </a:solidFill>
              </a:rPr>
              <a:t>.</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Detalhes: </a:t>
            </a:r>
            <a:r>
              <a:rPr lang="pt-BR">
                <a:solidFill>
                  <a:schemeClr val="dk1"/>
                </a:solidFill>
              </a:rPr>
              <a:t>O HC-SR04 possui um transmissor ultrassônico e um receptor. Quando o pulso é enviado, o sensor aguarda o retorno do eco. A distância é calculada com base no tempo de ida e volta do sinal ultrassônico.</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pt-BR">
                <a:solidFill>
                  <a:schemeClr val="dk1"/>
                </a:solidFill>
              </a:rPr>
              <a:t>Aplicações: </a:t>
            </a:r>
            <a:r>
              <a:rPr lang="pt-BR">
                <a:solidFill>
                  <a:schemeClr val="dk1"/>
                </a:solidFill>
              </a:rPr>
              <a:t>Medição de distância em projetos de robótica. Detecção de obstáculos para evitar colisões. Controle de acesso e presença.</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Especificações Técnicas:</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Distância de Medição: 2 cm a 400 cm</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Tensão de Operação: Geralmente 3.3V a 5V</a:t>
            </a:r>
            <a:endParaRPr>
              <a:solidFill>
                <a:schemeClr val="dk1"/>
              </a:solidFill>
            </a:endParaRPr>
          </a:p>
          <a:p>
            <a:pPr indent="-317500" lvl="0" marL="457200" rtl="0" algn="just">
              <a:spcBef>
                <a:spcPts val="0"/>
              </a:spcBef>
              <a:spcAft>
                <a:spcPts val="0"/>
              </a:spcAft>
              <a:buClr>
                <a:schemeClr val="dk1"/>
              </a:buClr>
              <a:buSzPts val="1400"/>
              <a:buChar char="●"/>
            </a:pPr>
            <a:r>
              <a:rPr lang="pt-BR">
                <a:solidFill>
                  <a:schemeClr val="dk1"/>
                </a:solidFill>
              </a:rPr>
              <a:t>Tipo de Saída: Analógica</a:t>
            </a:r>
            <a:endParaRPr b="1">
              <a:solidFill>
                <a:schemeClr val="dk1"/>
              </a:solidFill>
            </a:endParaRPr>
          </a:p>
        </p:txBody>
      </p:sp>
      <p:pic>
        <p:nvPicPr>
          <p:cNvPr id="218" name="Google Shape;218;p29"/>
          <p:cNvPicPr preferRelativeResize="0"/>
          <p:nvPr/>
        </p:nvPicPr>
        <p:blipFill>
          <a:blip r:embed="rId4">
            <a:alphaModFix/>
          </a:blip>
          <a:stretch>
            <a:fillRect/>
          </a:stretch>
        </p:blipFill>
        <p:spPr>
          <a:xfrm>
            <a:off x="6133975" y="1333788"/>
            <a:ext cx="2772326" cy="2772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0"/>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24" name="Google Shape;224;p3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25" name="Google Shape;225;p30"/>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Pinos do ESP32</a:t>
            </a:r>
            <a:endParaRPr sz="2400"/>
          </a:p>
        </p:txBody>
      </p:sp>
      <p:sp>
        <p:nvSpPr>
          <p:cNvPr id="226" name="Google Shape;226;p30"/>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27" name="Google Shape;227;p30"/>
          <p:cNvPicPr preferRelativeResize="0"/>
          <p:nvPr/>
        </p:nvPicPr>
        <p:blipFill>
          <a:blip r:embed="rId4">
            <a:alphaModFix/>
          </a:blip>
          <a:stretch>
            <a:fillRect/>
          </a:stretch>
        </p:blipFill>
        <p:spPr>
          <a:xfrm>
            <a:off x="1271299" y="786050"/>
            <a:ext cx="6174051" cy="357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1"/>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33" name="Google Shape;233;p3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34" name="Google Shape;234;p31"/>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Pinos do ESP32</a:t>
            </a:r>
            <a:endParaRPr sz="2400"/>
          </a:p>
        </p:txBody>
      </p:sp>
      <p:sp>
        <p:nvSpPr>
          <p:cNvPr id="235" name="Google Shape;235;p31"/>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6" name="Google Shape;236;p31"/>
          <p:cNvSpPr txBox="1"/>
          <p:nvPr/>
        </p:nvSpPr>
        <p:spPr>
          <a:xfrm>
            <a:off x="405750" y="925050"/>
            <a:ext cx="8550000" cy="34170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dk1"/>
              </a:buClr>
              <a:buSzPts val="1500"/>
              <a:buChar char="●"/>
            </a:pPr>
            <a:r>
              <a:rPr lang="pt-BR" sz="1500">
                <a:solidFill>
                  <a:schemeClr val="dk1"/>
                </a:solidFill>
              </a:rPr>
              <a:t>Os pinos do ESP32 são os pontos de conexão física do microcontrolador que podem ser configurados para trabalhar com sinais digitais. Cada um deles com um número único de identificação.</a:t>
            </a:r>
            <a:endParaRPr sz="1500">
              <a:solidFill>
                <a:schemeClr val="dk1"/>
              </a:solidFill>
            </a:endParaRPr>
          </a:p>
          <a:p>
            <a:pPr indent="-323850" lvl="0" marL="457200" rtl="0" algn="just">
              <a:spcBef>
                <a:spcPts val="0"/>
              </a:spcBef>
              <a:spcAft>
                <a:spcPts val="0"/>
              </a:spcAft>
              <a:buClr>
                <a:schemeClr val="dk1"/>
              </a:buClr>
              <a:buSzPts val="1500"/>
              <a:buChar char="●"/>
            </a:pPr>
            <a:r>
              <a:rPr lang="pt-BR" sz="1500">
                <a:solidFill>
                  <a:schemeClr val="dk1"/>
                </a:solidFill>
              </a:rPr>
              <a:t>Esses pinos podem ser configurados como de entrada(INPUT) ou saída(OUTPUT) dependendo dos requisitos do projeto.</a:t>
            </a:r>
            <a:endParaRPr sz="1500">
              <a:solidFill>
                <a:schemeClr val="dk1"/>
              </a:solidFill>
            </a:endParaRPr>
          </a:p>
          <a:p>
            <a:pPr indent="-323850" lvl="0" marL="457200" rtl="0" algn="just">
              <a:spcBef>
                <a:spcPts val="0"/>
              </a:spcBef>
              <a:spcAft>
                <a:spcPts val="0"/>
              </a:spcAft>
              <a:buClr>
                <a:schemeClr val="dk1"/>
              </a:buClr>
              <a:buSzPts val="1500"/>
              <a:buChar char="●"/>
            </a:pPr>
            <a:r>
              <a:rPr lang="pt-BR" sz="1500">
                <a:solidFill>
                  <a:schemeClr val="dk1"/>
                </a:solidFill>
              </a:rPr>
              <a:t>Alguns pinos digitais também são capazes de gerar sinais PWM, que são úteis para controlar a intensidade luminosa de LEDs, por exemplo.</a:t>
            </a:r>
            <a:endParaRPr sz="1500">
              <a:solidFill>
                <a:schemeClr val="dk1"/>
              </a:solidFill>
            </a:endParaRPr>
          </a:p>
          <a:p>
            <a:pPr indent="-323850" lvl="0" marL="457200" rtl="0" algn="just">
              <a:spcBef>
                <a:spcPts val="0"/>
              </a:spcBef>
              <a:spcAft>
                <a:spcPts val="0"/>
              </a:spcAft>
              <a:buClr>
                <a:schemeClr val="dk1"/>
              </a:buClr>
              <a:buSzPts val="1500"/>
              <a:buChar char="●"/>
            </a:pPr>
            <a:r>
              <a:rPr lang="pt-BR" sz="1500">
                <a:solidFill>
                  <a:schemeClr val="dk1"/>
                </a:solidFill>
              </a:rPr>
              <a:t>Uso de específico de alguns pinos:</a:t>
            </a:r>
            <a:endParaRPr sz="1500">
              <a:solidFill>
                <a:schemeClr val="dk1"/>
              </a:solidFill>
            </a:endParaRPr>
          </a:p>
          <a:p>
            <a:pPr indent="-323850" lvl="1" marL="914400" rtl="0" algn="just">
              <a:spcBef>
                <a:spcPts val="0"/>
              </a:spcBef>
              <a:spcAft>
                <a:spcPts val="0"/>
              </a:spcAft>
              <a:buClr>
                <a:schemeClr val="dk1"/>
              </a:buClr>
              <a:buSzPts val="1500"/>
              <a:buChar char="○"/>
            </a:pPr>
            <a:r>
              <a:rPr lang="pt-BR" sz="1500">
                <a:solidFill>
                  <a:schemeClr val="dk1"/>
                </a:solidFill>
              </a:rPr>
              <a:t>GPIO 0 a 39: Pinos de propósito geral</a:t>
            </a:r>
            <a:endParaRPr sz="1500">
              <a:solidFill>
                <a:schemeClr val="dk1"/>
              </a:solidFill>
            </a:endParaRPr>
          </a:p>
          <a:p>
            <a:pPr indent="-323850" lvl="1" marL="914400" rtl="0" algn="just">
              <a:spcBef>
                <a:spcPts val="0"/>
              </a:spcBef>
              <a:spcAft>
                <a:spcPts val="0"/>
              </a:spcAft>
              <a:buClr>
                <a:schemeClr val="dk1"/>
              </a:buClr>
              <a:buSzPts val="1500"/>
              <a:buChar char="○"/>
            </a:pPr>
            <a:r>
              <a:rPr lang="pt-BR" sz="1500">
                <a:solidFill>
                  <a:schemeClr val="dk1"/>
                </a:solidFill>
              </a:rPr>
              <a:t>3V3 e GND: Alimentação para 3.3V e terra, respectivamente.</a:t>
            </a:r>
            <a:endParaRPr sz="1500">
              <a:solidFill>
                <a:schemeClr val="dk1"/>
              </a:solidFill>
            </a:endParaRPr>
          </a:p>
          <a:p>
            <a:pPr indent="-323850" lvl="1" marL="914400" rtl="0" algn="just">
              <a:spcBef>
                <a:spcPts val="0"/>
              </a:spcBef>
              <a:spcAft>
                <a:spcPts val="0"/>
              </a:spcAft>
              <a:buClr>
                <a:schemeClr val="dk1"/>
              </a:buClr>
              <a:buSzPts val="1500"/>
              <a:buChar char="○"/>
            </a:pPr>
            <a:r>
              <a:rPr lang="pt-BR" sz="1500">
                <a:solidFill>
                  <a:schemeClr val="dk1"/>
                </a:solidFill>
              </a:rPr>
              <a:t>RX0, TX0, SCL, SDA, SCK, MISO e MOSI: Pinos de comunicação.</a:t>
            </a:r>
            <a:endParaRPr sz="1500">
              <a:solidFill>
                <a:schemeClr val="dk1"/>
              </a:solidFill>
            </a:endParaRPr>
          </a:p>
          <a:p>
            <a:pPr indent="-323850" lvl="1" marL="914400" rtl="0" algn="just">
              <a:spcBef>
                <a:spcPts val="0"/>
              </a:spcBef>
              <a:spcAft>
                <a:spcPts val="0"/>
              </a:spcAft>
              <a:buClr>
                <a:schemeClr val="dk1"/>
              </a:buClr>
              <a:buSzPts val="1500"/>
              <a:buChar char="○"/>
            </a:pPr>
            <a:r>
              <a:rPr lang="pt-BR" sz="1500">
                <a:solidFill>
                  <a:schemeClr val="dk1"/>
                </a:solidFill>
              </a:rPr>
              <a:t>VP e VN: Pinos para entrada analógica</a:t>
            </a:r>
            <a:endParaRPr sz="1500">
              <a:solidFill>
                <a:schemeClr val="dk1"/>
              </a:solidFill>
            </a:endParaRPr>
          </a:p>
          <a:p>
            <a:pPr indent="-323850" lvl="1" marL="914400" rtl="0" algn="just">
              <a:spcBef>
                <a:spcPts val="0"/>
              </a:spcBef>
              <a:spcAft>
                <a:spcPts val="0"/>
              </a:spcAft>
              <a:buClr>
                <a:schemeClr val="dk1"/>
              </a:buClr>
              <a:buSzPts val="1500"/>
              <a:buChar char="○"/>
            </a:pPr>
            <a:r>
              <a:rPr lang="pt-BR" sz="1500">
                <a:solidFill>
                  <a:schemeClr val="dk1"/>
                </a:solidFill>
              </a:rPr>
              <a:t>EN e BOOT: Pinos de controle</a:t>
            </a:r>
            <a:endParaRPr sz="1500">
              <a:solidFill>
                <a:schemeClr val="dk1"/>
              </a:solidFill>
            </a:endParaRPr>
          </a:p>
          <a:p>
            <a:pPr indent="-323850" lvl="1" marL="914400" rtl="0" algn="just">
              <a:spcBef>
                <a:spcPts val="0"/>
              </a:spcBef>
              <a:spcAft>
                <a:spcPts val="0"/>
              </a:spcAft>
              <a:buClr>
                <a:schemeClr val="dk1"/>
              </a:buClr>
              <a:buSzPts val="1500"/>
              <a:buChar char="○"/>
            </a:pPr>
            <a:r>
              <a:rPr lang="pt-BR" sz="1500">
                <a:solidFill>
                  <a:schemeClr val="dk1"/>
                </a:solidFill>
              </a:rPr>
              <a:t>IS2 Pins: Pinos de entrada/saída de </a:t>
            </a:r>
            <a:r>
              <a:rPr lang="pt-BR" sz="1500">
                <a:solidFill>
                  <a:schemeClr val="dk1"/>
                </a:solidFill>
              </a:rPr>
              <a:t>áudio</a:t>
            </a:r>
            <a:r>
              <a:rPr lang="pt-BR" sz="1500">
                <a:solidFill>
                  <a:schemeClr val="dk1"/>
                </a:solidFill>
              </a:rPr>
              <a:t>.</a:t>
            </a:r>
            <a:endParaRPr sz="1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2"/>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42" name="Google Shape;242;p3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43" name="Google Shape;243;p32"/>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Antes da prática</a:t>
            </a:r>
            <a:endParaRPr sz="2400"/>
          </a:p>
        </p:txBody>
      </p:sp>
      <p:sp>
        <p:nvSpPr>
          <p:cNvPr id="244" name="Google Shape;244;p32"/>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5" name="Google Shape;245;p32"/>
          <p:cNvSpPr txBox="1"/>
          <p:nvPr/>
        </p:nvSpPr>
        <p:spPr>
          <a:xfrm>
            <a:off x="328200" y="902850"/>
            <a:ext cx="4243800" cy="341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500">
                <a:solidFill>
                  <a:schemeClr val="dk1"/>
                </a:solidFill>
              </a:rPr>
              <a:t>Antes de entender como fazer sua aplicação de IoT, é importante:</a:t>
            </a:r>
            <a:endParaRPr sz="1500">
              <a:solidFill>
                <a:schemeClr val="dk1"/>
              </a:solidFill>
            </a:endParaRPr>
          </a:p>
          <a:p>
            <a:pPr indent="0" lvl="0" marL="457200" rtl="0" algn="just">
              <a:spcBef>
                <a:spcPts val="0"/>
              </a:spcBef>
              <a:spcAft>
                <a:spcPts val="0"/>
              </a:spcAft>
              <a:buNone/>
            </a:pPr>
            <a:r>
              <a:t/>
            </a:r>
            <a:endParaRPr sz="1500">
              <a:solidFill>
                <a:schemeClr val="dk1"/>
              </a:solidFill>
            </a:endParaRPr>
          </a:p>
          <a:p>
            <a:pPr indent="-323850" lvl="1" marL="914400" rtl="0" algn="just">
              <a:spcBef>
                <a:spcPts val="0"/>
              </a:spcBef>
              <a:spcAft>
                <a:spcPts val="0"/>
              </a:spcAft>
              <a:buClr>
                <a:schemeClr val="dk1"/>
              </a:buClr>
              <a:buSzPts val="1500"/>
              <a:buChar char="○"/>
            </a:pPr>
            <a:r>
              <a:rPr lang="pt-BR" sz="1500">
                <a:solidFill>
                  <a:schemeClr val="dk1"/>
                </a:solidFill>
              </a:rPr>
              <a:t>Ter noções básicas de eletricidade e eletrônica para evitar acidentes e peças queimadas</a:t>
            </a:r>
            <a:endParaRPr sz="1500">
              <a:solidFill>
                <a:schemeClr val="dk1"/>
              </a:solidFill>
            </a:endParaRPr>
          </a:p>
          <a:p>
            <a:pPr indent="0" lvl="0" marL="914400" rtl="0" algn="just">
              <a:spcBef>
                <a:spcPts val="0"/>
              </a:spcBef>
              <a:spcAft>
                <a:spcPts val="0"/>
              </a:spcAft>
              <a:buNone/>
            </a:pPr>
            <a:r>
              <a:t/>
            </a:r>
            <a:endParaRPr sz="1500">
              <a:solidFill>
                <a:schemeClr val="dk1"/>
              </a:solidFill>
            </a:endParaRPr>
          </a:p>
          <a:p>
            <a:pPr indent="-323850" lvl="1" marL="914400" rtl="0" algn="just">
              <a:spcBef>
                <a:spcPts val="0"/>
              </a:spcBef>
              <a:spcAft>
                <a:spcPts val="0"/>
              </a:spcAft>
              <a:buClr>
                <a:schemeClr val="dk1"/>
              </a:buClr>
              <a:buSzPts val="1500"/>
              <a:buChar char="○"/>
            </a:pPr>
            <a:r>
              <a:rPr lang="pt-BR" sz="1500">
                <a:solidFill>
                  <a:schemeClr val="dk1"/>
                </a:solidFill>
              </a:rPr>
              <a:t>Conhecer o funcionamento dos componentes que serão utilizados como: leds, sensores, resistores, etc.</a:t>
            </a:r>
            <a:endParaRPr sz="1500">
              <a:solidFill>
                <a:schemeClr val="dk1"/>
              </a:solidFill>
            </a:endParaRPr>
          </a:p>
          <a:p>
            <a:pPr indent="0" lvl="0" marL="914400" rtl="0" algn="just">
              <a:spcBef>
                <a:spcPts val="0"/>
              </a:spcBef>
              <a:spcAft>
                <a:spcPts val="0"/>
              </a:spcAft>
              <a:buNone/>
            </a:pPr>
            <a:r>
              <a:t/>
            </a:r>
            <a:endParaRPr sz="1500">
              <a:solidFill>
                <a:schemeClr val="dk1"/>
              </a:solidFill>
            </a:endParaRPr>
          </a:p>
          <a:p>
            <a:pPr indent="-323850" lvl="1" marL="914400" rtl="0" algn="just">
              <a:spcBef>
                <a:spcPts val="0"/>
              </a:spcBef>
              <a:spcAft>
                <a:spcPts val="0"/>
              </a:spcAft>
              <a:buClr>
                <a:schemeClr val="dk1"/>
              </a:buClr>
              <a:buSzPts val="1500"/>
              <a:buChar char="○"/>
            </a:pPr>
            <a:r>
              <a:rPr lang="pt-BR" sz="1500">
                <a:solidFill>
                  <a:schemeClr val="dk1"/>
                </a:solidFill>
              </a:rPr>
              <a:t>Estudar as funcionalidades dos pinos, a versão e datasheet do hardware.</a:t>
            </a:r>
            <a:endParaRPr sz="1500">
              <a:solidFill>
                <a:schemeClr val="dk1"/>
              </a:solidFill>
            </a:endParaRPr>
          </a:p>
        </p:txBody>
      </p:sp>
      <p:pic>
        <p:nvPicPr>
          <p:cNvPr id="246" name="Google Shape;246;p32"/>
          <p:cNvPicPr preferRelativeResize="0"/>
          <p:nvPr/>
        </p:nvPicPr>
        <p:blipFill>
          <a:blip r:embed="rId4">
            <a:alphaModFix/>
          </a:blip>
          <a:stretch>
            <a:fillRect/>
          </a:stretch>
        </p:blipFill>
        <p:spPr>
          <a:xfrm>
            <a:off x="5490325" y="1444687"/>
            <a:ext cx="2254126" cy="2254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71" name="Google Shape;71;p1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72" name="Google Shape;72;p15"/>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Roteiro do curso</a:t>
            </a:r>
            <a:endParaRPr sz="2400"/>
          </a:p>
        </p:txBody>
      </p:sp>
      <p:sp>
        <p:nvSpPr>
          <p:cNvPr id="73" name="Google Shape;73;p15"/>
          <p:cNvSpPr txBox="1"/>
          <p:nvPr/>
        </p:nvSpPr>
        <p:spPr>
          <a:xfrm>
            <a:off x="470075" y="904875"/>
            <a:ext cx="52569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pt-BR"/>
              <a:t>Microcontroladores</a:t>
            </a:r>
            <a:endParaRPr/>
          </a:p>
          <a:p>
            <a:pPr indent="-317500" lvl="0" marL="457200" rtl="0" algn="l">
              <a:spcBef>
                <a:spcPts val="0"/>
              </a:spcBef>
              <a:spcAft>
                <a:spcPts val="0"/>
              </a:spcAft>
              <a:buSzPts val="1400"/>
              <a:buChar char="●"/>
            </a:pPr>
            <a:r>
              <a:rPr lang="pt-BR"/>
              <a:t>ESP32 WRO</a:t>
            </a:r>
            <a:r>
              <a:rPr lang="pt-BR"/>
              <a:t>OM 32</a:t>
            </a:r>
            <a:endParaRPr/>
          </a:p>
          <a:p>
            <a:pPr indent="-317500" lvl="0" marL="457200" rtl="0" algn="l">
              <a:spcBef>
                <a:spcPts val="0"/>
              </a:spcBef>
              <a:spcAft>
                <a:spcPts val="0"/>
              </a:spcAft>
              <a:buSzPts val="1400"/>
              <a:buChar char="●"/>
            </a:pPr>
            <a:r>
              <a:rPr lang="pt-BR"/>
              <a:t>Componentes Eletrônicos e Sensores</a:t>
            </a:r>
            <a:endParaRPr/>
          </a:p>
          <a:p>
            <a:pPr indent="-317500" lvl="0" marL="457200" rtl="0" algn="l">
              <a:spcBef>
                <a:spcPts val="0"/>
              </a:spcBef>
              <a:spcAft>
                <a:spcPts val="0"/>
              </a:spcAft>
              <a:buSzPts val="1400"/>
              <a:buChar char="●"/>
            </a:pPr>
            <a:r>
              <a:rPr lang="pt-BR"/>
              <a:t>Portas Digitais</a:t>
            </a:r>
            <a:endParaRPr/>
          </a:p>
          <a:p>
            <a:pPr indent="-317500" lvl="0" marL="457200" rtl="0" algn="l">
              <a:spcBef>
                <a:spcPts val="0"/>
              </a:spcBef>
              <a:spcAft>
                <a:spcPts val="0"/>
              </a:spcAft>
              <a:buSzPts val="1400"/>
              <a:buChar char="●"/>
            </a:pPr>
            <a:r>
              <a:rPr lang="pt-BR"/>
              <a:t>Linguagem</a:t>
            </a:r>
            <a:endParaRPr/>
          </a:p>
          <a:p>
            <a:pPr indent="-317500" lvl="0" marL="457200" rtl="0" algn="l">
              <a:spcBef>
                <a:spcPts val="0"/>
              </a:spcBef>
              <a:spcAft>
                <a:spcPts val="0"/>
              </a:spcAft>
              <a:buSzPts val="1400"/>
              <a:buChar char="●"/>
            </a:pPr>
            <a:r>
              <a:rPr lang="pt-BR"/>
              <a:t>Tecnologias de comunicação IoT</a:t>
            </a:r>
            <a:endParaRPr/>
          </a:p>
          <a:p>
            <a:pPr indent="-317500" lvl="0" marL="457200" rtl="0" algn="l">
              <a:spcBef>
                <a:spcPts val="0"/>
              </a:spcBef>
              <a:spcAft>
                <a:spcPts val="0"/>
              </a:spcAft>
              <a:buSzPts val="1400"/>
              <a:buChar char="●"/>
            </a:pPr>
            <a:r>
              <a:rPr lang="pt-BR"/>
              <a:t>Exemplo</a:t>
            </a:r>
            <a:endParaRPr/>
          </a:p>
          <a:p>
            <a:pPr indent="-317500" lvl="0" marL="457200" rtl="0" algn="l">
              <a:spcBef>
                <a:spcPts val="0"/>
              </a:spcBef>
              <a:spcAft>
                <a:spcPts val="0"/>
              </a:spcAft>
              <a:buSzPts val="1400"/>
              <a:buChar char="●"/>
            </a:pPr>
            <a:r>
              <a:rPr lang="pt-BR"/>
              <a:t>Projetos em IoT</a:t>
            </a:r>
            <a:endParaRPr/>
          </a:p>
          <a:p>
            <a:pPr indent="0" lvl="0" marL="0" rtl="0" algn="l">
              <a:spcBef>
                <a:spcPts val="0"/>
              </a:spcBef>
              <a:spcAft>
                <a:spcPts val="0"/>
              </a:spcAft>
              <a:buNone/>
            </a:pPr>
            <a:r>
              <a:t/>
            </a:r>
            <a:endParaRPr/>
          </a:p>
        </p:txBody>
      </p:sp>
      <p:sp>
        <p:nvSpPr>
          <p:cNvPr id="74" name="Google Shape;74;p15"/>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3"/>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52" name="Google Shape;252;p3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53" name="Google Shape;253;p33"/>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Linguagem</a:t>
            </a:r>
            <a:endParaRPr sz="2400"/>
          </a:p>
        </p:txBody>
      </p:sp>
      <p:sp>
        <p:nvSpPr>
          <p:cNvPr id="254" name="Google Shape;254;p33"/>
          <p:cNvSpPr txBox="1"/>
          <p:nvPr/>
        </p:nvSpPr>
        <p:spPr>
          <a:xfrm>
            <a:off x="470075" y="904875"/>
            <a:ext cx="7161300" cy="233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b="1" lang="pt-BR"/>
              <a:t>Que IDE utilizar para programar sistemas embarcados?</a:t>
            </a:r>
            <a:endParaRPr b="1"/>
          </a:p>
          <a:p>
            <a:pPr indent="0" lvl="0" marL="0" rtl="0" algn="just">
              <a:spcBef>
                <a:spcPts val="0"/>
              </a:spcBef>
              <a:spcAft>
                <a:spcPts val="0"/>
              </a:spcAft>
              <a:buNone/>
            </a:pPr>
            <a:r>
              <a:t/>
            </a:r>
            <a:endParaRPr b="1"/>
          </a:p>
          <a:p>
            <a:pPr indent="-317500" lvl="0" marL="457200" rtl="0" algn="just">
              <a:spcBef>
                <a:spcPts val="0"/>
              </a:spcBef>
              <a:spcAft>
                <a:spcPts val="0"/>
              </a:spcAft>
              <a:buSzPts val="1400"/>
              <a:buChar char="●"/>
            </a:pPr>
            <a:r>
              <a:rPr b="1" lang="pt-BR"/>
              <a:t>ArduinoIDE</a:t>
            </a:r>
            <a:r>
              <a:rPr lang="pt-BR"/>
              <a:t>: IDE de código aberto projetada para facilitar o desenvolvimento de projetos com placas de Arduino, com uma interface amigável e acessível para iniciantes em programação.</a:t>
            </a:r>
            <a:endParaRPr/>
          </a:p>
          <a:p>
            <a:pPr indent="-317500" lvl="0" marL="457200" rtl="0" algn="just">
              <a:spcBef>
                <a:spcPts val="0"/>
              </a:spcBef>
              <a:spcAft>
                <a:spcPts val="0"/>
              </a:spcAft>
              <a:buSzPts val="1400"/>
              <a:buChar char="●"/>
            </a:pPr>
            <a:r>
              <a:rPr b="1" lang="pt-BR"/>
              <a:t>PlatfromIO</a:t>
            </a:r>
            <a:r>
              <a:rPr lang="pt-BR"/>
              <a:t>: Extensão para o VSCode, Atom e Eclipse para auxiliar no desenvolvimento de sistemas embarcados com um sistema robusto para gerenciamento de bibliotecas e dependências.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255" name="Google Shape;255;p33"/>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56" name="Google Shape;256;p33"/>
          <p:cNvPicPr preferRelativeResize="0"/>
          <p:nvPr/>
        </p:nvPicPr>
        <p:blipFill>
          <a:blip r:embed="rId4">
            <a:alphaModFix/>
          </a:blip>
          <a:stretch>
            <a:fillRect/>
          </a:stretch>
        </p:blipFill>
        <p:spPr>
          <a:xfrm>
            <a:off x="1029673" y="2893975"/>
            <a:ext cx="2136456" cy="1594125"/>
          </a:xfrm>
          <a:prstGeom prst="rect">
            <a:avLst/>
          </a:prstGeom>
          <a:noFill/>
          <a:ln>
            <a:noFill/>
          </a:ln>
        </p:spPr>
      </p:pic>
      <p:pic>
        <p:nvPicPr>
          <p:cNvPr id="257" name="Google Shape;257;p33"/>
          <p:cNvPicPr preferRelativeResize="0"/>
          <p:nvPr/>
        </p:nvPicPr>
        <p:blipFill>
          <a:blip r:embed="rId5">
            <a:alphaModFix/>
          </a:blip>
          <a:stretch>
            <a:fillRect/>
          </a:stretch>
        </p:blipFill>
        <p:spPr>
          <a:xfrm>
            <a:off x="3611724" y="2857438"/>
            <a:ext cx="3901927" cy="16671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4"/>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63" name="Google Shape;263;p3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64" name="Google Shape;264;p34"/>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PlatformIO</a:t>
            </a:r>
            <a:endParaRPr sz="2400"/>
          </a:p>
        </p:txBody>
      </p:sp>
      <p:sp>
        <p:nvSpPr>
          <p:cNvPr id="265" name="Google Shape;265;p34"/>
          <p:cNvSpPr txBox="1"/>
          <p:nvPr/>
        </p:nvSpPr>
        <p:spPr>
          <a:xfrm>
            <a:off x="470075" y="904875"/>
            <a:ext cx="7161300" cy="2555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b="1" lang="pt-BR"/>
              <a:t>Nesse minicurso vamos focar em explicar como dar os primeiros passo com PlatformIO:</a:t>
            </a:r>
            <a:endParaRPr b="1"/>
          </a:p>
          <a:p>
            <a:pPr indent="0" lvl="0" marL="457200" rtl="0" algn="just">
              <a:spcBef>
                <a:spcPts val="0"/>
              </a:spcBef>
              <a:spcAft>
                <a:spcPts val="0"/>
              </a:spcAft>
              <a:buNone/>
            </a:pPr>
            <a:r>
              <a:t/>
            </a:r>
            <a:endParaRPr b="1"/>
          </a:p>
          <a:p>
            <a:pPr indent="-317500" lvl="0" marL="457200" rtl="0" algn="just">
              <a:spcBef>
                <a:spcPts val="0"/>
              </a:spcBef>
              <a:spcAft>
                <a:spcPts val="0"/>
              </a:spcAft>
              <a:buSzPts val="1400"/>
              <a:buChar char="●"/>
            </a:pPr>
            <a:r>
              <a:rPr b="1" lang="pt-BR"/>
              <a:t>Instalação: </a:t>
            </a:r>
            <a:r>
              <a:rPr lang="pt-BR"/>
              <a:t>Pesquise na aba de extensões de sua IDE de escolha o PlatformIO e faça a instalação</a:t>
            </a:r>
            <a:endParaRPr b="1"/>
          </a:p>
          <a:p>
            <a:pPr indent="-317500" lvl="0" marL="457200" rtl="0" algn="just">
              <a:spcBef>
                <a:spcPts val="0"/>
              </a:spcBef>
              <a:spcAft>
                <a:spcPts val="0"/>
              </a:spcAft>
              <a:buSzPts val="1400"/>
              <a:buChar char="●"/>
            </a:pPr>
            <a:r>
              <a:rPr lang="pt-BR"/>
              <a:t>Após a instalação, </a:t>
            </a:r>
            <a:r>
              <a:rPr lang="pt-BR"/>
              <a:t>irá</a:t>
            </a:r>
            <a:r>
              <a:rPr lang="pt-BR"/>
              <a:t> aparecer um </a:t>
            </a:r>
            <a:r>
              <a:rPr lang="pt-BR"/>
              <a:t>ícone</a:t>
            </a:r>
            <a:r>
              <a:rPr lang="pt-BR"/>
              <a:t> na barra lateral para acesso rápido ao PlatformIO, clicando nele você irá expandir um menu com opções de acesso, clicando PIO HOME -&gt; Open será iniciada a página inicial da extensão</a:t>
            </a:r>
            <a:endParaRPr/>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266" name="Google Shape;266;p34"/>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67" name="Google Shape;267;p34"/>
          <p:cNvPicPr preferRelativeResize="0"/>
          <p:nvPr/>
        </p:nvPicPr>
        <p:blipFill>
          <a:blip r:embed="rId4">
            <a:alphaModFix/>
          </a:blip>
          <a:stretch>
            <a:fillRect/>
          </a:stretch>
        </p:blipFill>
        <p:spPr>
          <a:xfrm>
            <a:off x="1379450" y="3423963"/>
            <a:ext cx="2352675" cy="685800"/>
          </a:xfrm>
          <a:prstGeom prst="rect">
            <a:avLst/>
          </a:prstGeom>
          <a:noFill/>
          <a:ln cap="flat" cmpd="sng" w="9525">
            <a:solidFill>
              <a:srgbClr val="00FF00"/>
            </a:solidFill>
            <a:prstDash val="solid"/>
            <a:round/>
            <a:headEnd len="sm" w="sm" type="none"/>
            <a:tailEnd len="sm" w="sm" type="none"/>
          </a:ln>
        </p:spPr>
      </p:pic>
      <p:sp>
        <p:nvSpPr>
          <p:cNvPr id="268" name="Google Shape;268;p34"/>
          <p:cNvSpPr/>
          <p:nvPr/>
        </p:nvSpPr>
        <p:spPr>
          <a:xfrm>
            <a:off x="3683650" y="3883225"/>
            <a:ext cx="491700" cy="153900"/>
          </a:xfrm>
          <a:prstGeom prst="lef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9" name="Google Shape;269;p34"/>
          <p:cNvPicPr preferRelativeResize="0"/>
          <p:nvPr/>
        </p:nvPicPr>
        <p:blipFill>
          <a:blip r:embed="rId5">
            <a:alphaModFix/>
          </a:blip>
          <a:stretch>
            <a:fillRect/>
          </a:stretch>
        </p:blipFill>
        <p:spPr>
          <a:xfrm>
            <a:off x="5076938" y="2842650"/>
            <a:ext cx="1552575" cy="1943100"/>
          </a:xfrm>
          <a:prstGeom prst="rect">
            <a:avLst/>
          </a:prstGeom>
          <a:noFill/>
          <a:ln>
            <a:noFill/>
          </a:ln>
        </p:spPr>
      </p:pic>
      <p:sp>
        <p:nvSpPr>
          <p:cNvPr id="270" name="Google Shape;270;p34"/>
          <p:cNvSpPr/>
          <p:nvPr/>
        </p:nvSpPr>
        <p:spPr>
          <a:xfrm rot="10793711">
            <a:off x="4572001" y="3066602"/>
            <a:ext cx="492001" cy="153900"/>
          </a:xfrm>
          <a:prstGeom prst="lef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5"/>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76" name="Google Shape;276;p3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77" name="Google Shape;277;p35"/>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PlatformIO</a:t>
            </a:r>
            <a:endParaRPr sz="2400"/>
          </a:p>
        </p:txBody>
      </p:sp>
      <p:sp>
        <p:nvSpPr>
          <p:cNvPr id="278" name="Google Shape;278;p35"/>
          <p:cNvSpPr txBox="1"/>
          <p:nvPr/>
        </p:nvSpPr>
        <p:spPr>
          <a:xfrm>
            <a:off x="470075" y="904875"/>
            <a:ext cx="7161300" cy="1693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Na página inicial, clique em New Project, na janela que aparecer, de um nome para o projeto e selecione sua Board e clique em Finish para criar um novo Projeto.</a:t>
            </a:r>
            <a:endParaRPr/>
          </a:p>
          <a:p>
            <a:pPr indent="0" lvl="0" marL="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279" name="Google Shape;279;p35"/>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80" name="Google Shape;280;p35"/>
          <p:cNvPicPr preferRelativeResize="0"/>
          <p:nvPr/>
        </p:nvPicPr>
        <p:blipFill>
          <a:blip r:embed="rId4">
            <a:alphaModFix/>
          </a:blip>
          <a:stretch>
            <a:fillRect/>
          </a:stretch>
        </p:blipFill>
        <p:spPr>
          <a:xfrm>
            <a:off x="663398" y="1862500"/>
            <a:ext cx="4545593" cy="2671725"/>
          </a:xfrm>
          <a:prstGeom prst="rect">
            <a:avLst/>
          </a:prstGeom>
          <a:noFill/>
          <a:ln>
            <a:noFill/>
          </a:ln>
        </p:spPr>
      </p:pic>
      <p:pic>
        <p:nvPicPr>
          <p:cNvPr id="281" name="Google Shape;281;p35"/>
          <p:cNvPicPr preferRelativeResize="0"/>
          <p:nvPr/>
        </p:nvPicPr>
        <p:blipFill>
          <a:blip r:embed="rId5">
            <a:alphaModFix/>
          </a:blip>
          <a:stretch>
            <a:fillRect/>
          </a:stretch>
        </p:blipFill>
        <p:spPr>
          <a:xfrm>
            <a:off x="5451366" y="2042525"/>
            <a:ext cx="2957373" cy="23116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6"/>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87" name="Google Shape;287;p3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88" name="Google Shape;288;p36"/>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PlatformIO</a:t>
            </a:r>
            <a:endParaRPr sz="2400"/>
          </a:p>
        </p:txBody>
      </p:sp>
      <p:sp>
        <p:nvSpPr>
          <p:cNvPr id="289" name="Google Shape;289;p36"/>
          <p:cNvSpPr txBox="1"/>
          <p:nvPr/>
        </p:nvSpPr>
        <p:spPr>
          <a:xfrm>
            <a:off x="470075" y="904875"/>
            <a:ext cx="7161300" cy="1693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Em src -&gt; main.cpp você pode começar a escrever as primeiras linhas de código, a estrutura básica conta com uma função setup( ), para a configuração inicial e a função loop( ) para a execução </a:t>
            </a:r>
            <a:r>
              <a:rPr lang="pt-BR"/>
              <a:t>contínua.</a:t>
            </a:r>
            <a:endParaRPr/>
          </a:p>
          <a:p>
            <a:pPr indent="0" lvl="0" marL="45720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290" name="Google Shape;290;p36"/>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91" name="Google Shape;291;p36"/>
          <p:cNvPicPr preferRelativeResize="0"/>
          <p:nvPr/>
        </p:nvPicPr>
        <p:blipFill>
          <a:blip r:embed="rId4">
            <a:alphaModFix/>
          </a:blip>
          <a:stretch>
            <a:fillRect/>
          </a:stretch>
        </p:blipFill>
        <p:spPr>
          <a:xfrm>
            <a:off x="2032423" y="1795150"/>
            <a:ext cx="4221632" cy="2240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7"/>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297" name="Google Shape;297;p3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298" name="Google Shape;298;p37"/>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PlatformIO</a:t>
            </a:r>
            <a:endParaRPr sz="2400"/>
          </a:p>
        </p:txBody>
      </p:sp>
      <p:sp>
        <p:nvSpPr>
          <p:cNvPr id="299" name="Google Shape;299;p37"/>
          <p:cNvSpPr txBox="1"/>
          <p:nvPr/>
        </p:nvSpPr>
        <p:spPr>
          <a:xfrm>
            <a:off x="470075" y="904875"/>
            <a:ext cx="7161300" cy="1693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Para adicionar bibliotecas, navegue para opção Libraries, que irá abrir uma página para pesquisar bibliotecas, pesquise a biblioteca desejada e selecione o projeto ao que deseja adicionar o aquela biblioteca.</a:t>
            </a:r>
            <a:endParaRPr/>
          </a:p>
          <a:p>
            <a:pPr indent="0" lvl="0" marL="45720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300" name="Google Shape;300;p37"/>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01" name="Google Shape;301;p37"/>
          <p:cNvPicPr preferRelativeResize="0"/>
          <p:nvPr/>
        </p:nvPicPr>
        <p:blipFill>
          <a:blip r:embed="rId4">
            <a:alphaModFix/>
          </a:blip>
          <a:stretch>
            <a:fillRect/>
          </a:stretch>
        </p:blipFill>
        <p:spPr>
          <a:xfrm>
            <a:off x="470075" y="2325925"/>
            <a:ext cx="1600200" cy="1943100"/>
          </a:xfrm>
          <a:prstGeom prst="rect">
            <a:avLst/>
          </a:prstGeom>
          <a:noFill/>
          <a:ln>
            <a:noFill/>
          </a:ln>
        </p:spPr>
      </p:pic>
      <p:pic>
        <p:nvPicPr>
          <p:cNvPr id="302" name="Google Shape;302;p37"/>
          <p:cNvPicPr preferRelativeResize="0"/>
          <p:nvPr/>
        </p:nvPicPr>
        <p:blipFill>
          <a:blip r:embed="rId5">
            <a:alphaModFix/>
          </a:blip>
          <a:stretch>
            <a:fillRect/>
          </a:stretch>
        </p:blipFill>
        <p:spPr>
          <a:xfrm>
            <a:off x="2360625" y="2035552"/>
            <a:ext cx="5115250" cy="945400"/>
          </a:xfrm>
          <a:prstGeom prst="rect">
            <a:avLst/>
          </a:prstGeom>
          <a:noFill/>
          <a:ln>
            <a:noFill/>
          </a:ln>
        </p:spPr>
      </p:pic>
      <p:pic>
        <p:nvPicPr>
          <p:cNvPr id="303" name="Google Shape;303;p37"/>
          <p:cNvPicPr preferRelativeResize="0"/>
          <p:nvPr/>
        </p:nvPicPr>
        <p:blipFill>
          <a:blip r:embed="rId6">
            <a:alphaModFix/>
          </a:blip>
          <a:stretch>
            <a:fillRect/>
          </a:stretch>
        </p:blipFill>
        <p:spPr>
          <a:xfrm>
            <a:off x="3348800" y="3031152"/>
            <a:ext cx="3138905" cy="18369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8"/>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09" name="Google Shape;309;p3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10" name="Google Shape;310;p38"/>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PlatformIO</a:t>
            </a:r>
            <a:endParaRPr sz="2400"/>
          </a:p>
        </p:txBody>
      </p:sp>
      <p:sp>
        <p:nvSpPr>
          <p:cNvPr id="311" name="Google Shape;311;p38"/>
          <p:cNvSpPr txBox="1"/>
          <p:nvPr/>
        </p:nvSpPr>
        <p:spPr>
          <a:xfrm>
            <a:off x="470075" y="904875"/>
            <a:ext cx="7161300" cy="1477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Dentro do arquivo platformio.ini estará contida as informações sobre sua placa utilizada assim como as dependências instaladas. </a:t>
            </a:r>
            <a:endParaRPr/>
          </a:p>
          <a:p>
            <a:pPr indent="0" lvl="0" marL="45720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312" name="Google Shape;312;p38"/>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13" name="Google Shape;313;p38"/>
          <p:cNvPicPr preferRelativeResize="0"/>
          <p:nvPr/>
        </p:nvPicPr>
        <p:blipFill>
          <a:blip r:embed="rId4">
            <a:alphaModFix/>
          </a:blip>
          <a:stretch>
            <a:fillRect/>
          </a:stretch>
        </p:blipFill>
        <p:spPr>
          <a:xfrm>
            <a:off x="2314363" y="2112500"/>
            <a:ext cx="4515286" cy="2098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9"/>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19" name="Google Shape;319;p3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20" name="Google Shape;320;p39"/>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PlatformIO</a:t>
            </a:r>
            <a:endParaRPr sz="2400"/>
          </a:p>
        </p:txBody>
      </p:sp>
      <p:sp>
        <p:nvSpPr>
          <p:cNvPr id="321" name="Google Shape;321;p39"/>
          <p:cNvSpPr txBox="1"/>
          <p:nvPr/>
        </p:nvSpPr>
        <p:spPr>
          <a:xfrm>
            <a:off x="470075" y="904875"/>
            <a:ext cx="7161300" cy="2986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Para passar o código do PlatformIO para o seu ESP32, conecte o mesmo com o seu computador usando o cabo usb de programação.</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Os comandos Build, Upload e Serial Monitor são utilizados para carregar o código no seu ESP32, segue abaixo os atalhos que podem ser utilizados para essas funções:</a:t>
            </a:r>
            <a:endParaRPr/>
          </a:p>
          <a:p>
            <a:pPr indent="-317500" lvl="1" marL="914400" rtl="0" algn="just">
              <a:spcBef>
                <a:spcPts val="0"/>
              </a:spcBef>
              <a:spcAft>
                <a:spcPts val="0"/>
              </a:spcAft>
              <a:buSzPts val="1400"/>
              <a:buChar char="○"/>
            </a:pPr>
            <a:r>
              <a:rPr b="1" lang="pt-BR"/>
              <a:t>Build: Ctrl + Alt + B</a:t>
            </a:r>
            <a:endParaRPr b="1"/>
          </a:p>
          <a:p>
            <a:pPr indent="-317500" lvl="1" marL="914400" rtl="0" algn="just">
              <a:spcBef>
                <a:spcPts val="0"/>
              </a:spcBef>
              <a:spcAft>
                <a:spcPts val="0"/>
              </a:spcAft>
              <a:buSzPts val="1400"/>
              <a:buChar char="○"/>
            </a:pPr>
            <a:r>
              <a:rPr b="1" lang="pt-BR"/>
              <a:t>Upload: </a:t>
            </a:r>
            <a:r>
              <a:rPr b="1" lang="pt-BR">
                <a:solidFill>
                  <a:schemeClr val="dk1"/>
                </a:solidFill>
              </a:rPr>
              <a:t>Ctrl + Alt + U</a:t>
            </a:r>
            <a:endParaRPr b="1"/>
          </a:p>
          <a:p>
            <a:pPr indent="-317500" lvl="1" marL="914400" rtl="0" algn="just">
              <a:spcBef>
                <a:spcPts val="0"/>
              </a:spcBef>
              <a:spcAft>
                <a:spcPts val="0"/>
              </a:spcAft>
              <a:buSzPts val="1400"/>
              <a:buChar char="○"/>
            </a:pPr>
            <a:r>
              <a:rPr b="1" lang="pt-BR"/>
              <a:t>Serial Monitor: </a:t>
            </a:r>
            <a:r>
              <a:rPr b="1" lang="pt-BR">
                <a:solidFill>
                  <a:schemeClr val="dk1"/>
                </a:solidFill>
              </a:rPr>
              <a:t>Ctrl + Alt + S</a:t>
            </a:r>
            <a:endParaRPr b="1"/>
          </a:p>
          <a:p>
            <a:pPr indent="0" lvl="0" marL="45720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322" name="Google Shape;322;p39"/>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0"/>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28" name="Google Shape;328;p4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29" name="Google Shape;329;p40"/>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PlatformIO</a:t>
            </a:r>
            <a:endParaRPr sz="2400"/>
          </a:p>
        </p:txBody>
      </p:sp>
      <p:sp>
        <p:nvSpPr>
          <p:cNvPr id="330" name="Google Shape;330;p40"/>
          <p:cNvSpPr txBox="1"/>
          <p:nvPr/>
        </p:nvSpPr>
        <p:spPr>
          <a:xfrm>
            <a:off x="470075" y="904875"/>
            <a:ext cx="7161300" cy="2770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Agora seu ambiente de desenvolvimento já está preparado, abaixo estão listadas algumas funções e comandos importantes na implementação</a:t>
            </a:r>
            <a:endParaRPr/>
          </a:p>
          <a:p>
            <a:pPr indent="0" lvl="0" marL="457200" rtl="0" algn="just">
              <a:spcBef>
                <a:spcPts val="0"/>
              </a:spcBef>
              <a:spcAft>
                <a:spcPts val="0"/>
              </a:spcAft>
              <a:buNone/>
            </a:pPr>
            <a:r>
              <a:t/>
            </a:r>
            <a:endParaRPr/>
          </a:p>
          <a:p>
            <a:pPr indent="-317500" lvl="1" marL="914400" rtl="0" algn="just">
              <a:spcBef>
                <a:spcPts val="0"/>
              </a:spcBef>
              <a:spcAft>
                <a:spcPts val="0"/>
              </a:spcAft>
              <a:buSzPts val="1400"/>
              <a:buChar char="○"/>
            </a:pPr>
            <a:r>
              <a:rPr lang="pt-BR"/>
              <a:t>pinMode( ) -&gt; Função para configurar um pino como entrada ou saída.</a:t>
            </a:r>
            <a:endParaRPr/>
          </a:p>
          <a:p>
            <a:pPr indent="-317500" lvl="1" marL="914400" rtl="0" algn="just">
              <a:spcBef>
                <a:spcPts val="0"/>
              </a:spcBef>
              <a:spcAft>
                <a:spcPts val="0"/>
              </a:spcAft>
              <a:buSzPts val="1400"/>
              <a:buChar char="○"/>
            </a:pPr>
            <a:r>
              <a:rPr lang="pt-BR"/>
              <a:t>digitalRead( ) -&gt; Lê o estado de um pino digital.</a:t>
            </a:r>
            <a:endParaRPr/>
          </a:p>
          <a:p>
            <a:pPr indent="-317500" lvl="1" marL="914400" rtl="0" algn="just">
              <a:spcBef>
                <a:spcPts val="0"/>
              </a:spcBef>
              <a:spcAft>
                <a:spcPts val="0"/>
              </a:spcAft>
              <a:buSzPts val="1400"/>
              <a:buChar char="○"/>
            </a:pPr>
            <a:r>
              <a:rPr lang="pt-BR"/>
              <a:t>digitalWrite( ) -&gt; Define o estado de um pino digital</a:t>
            </a:r>
            <a:endParaRPr/>
          </a:p>
          <a:p>
            <a:pPr indent="-317500" lvl="1" marL="914400" rtl="0" algn="just">
              <a:spcBef>
                <a:spcPts val="0"/>
              </a:spcBef>
              <a:spcAft>
                <a:spcPts val="0"/>
              </a:spcAft>
              <a:buSzPts val="1400"/>
              <a:buChar char="○"/>
            </a:pPr>
            <a:r>
              <a:rPr lang="pt-BR"/>
              <a:t>analogRead( ) -&gt; Lê um valor analógico de um pico</a:t>
            </a:r>
            <a:endParaRPr/>
          </a:p>
          <a:p>
            <a:pPr indent="-317500" lvl="1" marL="914400" rtl="0" algn="just">
              <a:spcBef>
                <a:spcPts val="0"/>
              </a:spcBef>
              <a:spcAft>
                <a:spcPts val="0"/>
              </a:spcAft>
              <a:buSzPts val="1400"/>
              <a:buChar char="○"/>
            </a:pPr>
            <a:r>
              <a:rPr lang="pt-BR"/>
              <a:t>analogWrite( ) -&gt; Gera um sinal PWM(modulação por largura de pulso)</a:t>
            </a:r>
            <a:endParaRPr/>
          </a:p>
          <a:p>
            <a:pPr indent="0" lvl="0" marL="45720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331" name="Google Shape;331;p40"/>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1"/>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37" name="Google Shape;337;p4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38" name="Google Shape;338;p41"/>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Tecnologias de Comunicação</a:t>
            </a:r>
            <a:endParaRPr sz="2400"/>
          </a:p>
        </p:txBody>
      </p:sp>
      <p:sp>
        <p:nvSpPr>
          <p:cNvPr id="339" name="Google Shape;339;p41"/>
          <p:cNvSpPr txBox="1"/>
          <p:nvPr/>
        </p:nvSpPr>
        <p:spPr>
          <a:xfrm>
            <a:off x="470075" y="904875"/>
            <a:ext cx="7161300" cy="2770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Para possibilitar a troca eficiente de dados e informações entre dispositivos, foram definidos protocolos para algumas tecnologias de comunicação assíncronas, sendo elas MQTT e CoAP.</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pt-BR"/>
              <a:t>MQTT: </a:t>
            </a:r>
            <a:r>
              <a:rPr lang="pt-BR"/>
              <a:t>Protocolo de comunicação leve e assíncrono, baseado em um modelo de publicação e assinatura, opera sobre o protocolo UDP.</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pt-BR"/>
              <a:t>CoAP:</a:t>
            </a:r>
            <a:r>
              <a:rPr lang="pt-BR"/>
              <a:t> Protocolo eficiente e assíncrono, baseado em comunicação cliente-servidor, opera sobre o protocolo UDP.</a:t>
            </a:r>
            <a:endParaRPr/>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340" name="Google Shape;340;p41"/>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2"/>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46" name="Google Shape;346;p4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47" name="Google Shape;347;p42"/>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MQTT</a:t>
            </a:r>
            <a:endParaRPr sz="2400"/>
          </a:p>
        </p:txBody>
      </p:sp>
      <p:sp>
        <p:nvSpPr>
          <p:cNvPr id="348" name="Google Shape;348;p42"/>
          <p:cNvSpPr txBox="1"/>
          <p:nvPr/>
        </p:nvSpPr>
        <p:spPr>
          <a:xfrm>
            <a:off x="470075" y="904875"/>
            <a:ext cx="7161300" cy="3417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Foi projetado para a troca eficiente de dados em tempo real entre sensores e dispositivos móveis.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Tem como princípio minimizar a largura de banda da rede e os requisitos de recursos do dispositivo, garantindo uma entrega confiável.</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3 tipos de qualidade de serviço(QoS)</a:t>
            </a:r>
            <a:endParaRPr/>
          </a:p>
          <a:p>
            <a:pPr indent="-317500" lvl="1" marL="914400" rtl="0" algn="just">
              <a:spcBef>
                <a:spcPts val="0"/>
              </a:spcBef>
              <a:spcAft>
                <a:spcPts val="0"/>
              </a:spcAft>
              <a:buSzPts val="1400"/>
              <a:buChar char="○"/>
            </a:pPr>
            <a:r>
              <a:rPr b="1" lang="pt-BR"/>
              <a:t>QoS 0</a:t>
            </a:r>
            <a:r>
              <a:rPr lang="pt-BR"/>
              <a:t> - No máximo uma vez: A mensagem é entregue no máximo uma vez, e a entrega não é confirmada</a:t>
            </a:r>
            <a:endParaRPr/>
          </a:p>
          <a:p>
            <a:pPr indent="-317500" lvl="1" marL="914400" rtl="0" algn="just">
              <a:spcBef>
                <a:spcPts val="0"/>
              </a:spcBef>
              <a:spcAft>
                <a:spcPts val="0"/>
              </a:spcAft>
              <a:buSzPts val="1400"/>
              <a:buChar char="○"/>
            </a:pPr>
            <a:r>
              <a:rPr b="1" lang="pt-BR"/>
              <a:t>QoS 1</a:t>
            </a:r>
            <a:r>
              <a:rPr lang="pt-BR"/>
              <a:t> - Pelo menos uma vez: Se o publicador não receber uma confirmação de entrega, ele tentará enviar a mensagem novamente.</a:t>
            </a:r>
            <a:endParaRPr/>
          </a:p>
          <a:p>
            <a:pPr indent="-317500" lvl="1" marL="914400" rtl="0" algn="just">
              <a:spcBef>
                <a:spcPts val="0"/>
              </a:spcBef>
              <a:spcAft>
                <a:spcPts val="0"/>
              </a:spcAft>
              <a:buSzPts val="1400"/>
              <a:buChar char="○"/>
            </a:pPr>
            <a:r>
              <a:rPr b="1" lang="pt-BR"/>
              <a:t>QoS 2</a:t>
            </a:r>
            <a:r>
              <a:rPr lang="pt-BR"/>
              <a:t> - Exatamente uma vez: Implementa um mecanismo de estabelecimento da conexão de quatro etapas para garantir que mensagens perdidas sejam retransmitidas.</a:t>
            </a:r>
            <a:endParaRPr/>
          </a:p>
          <a:p>
            <a:pPr indent="0" lvl="0" marL="0" rtl="0" algn="just">
              <a:spcBef>
                <a:spcPts val="0"/>
              </a:spcBef>
              <a:spcAft>
                <a:spcPts val="0"/>
              </a:spcAft>
              <a:buNone/>
            </a:pPr>
            <a:r>
              <a:t/>
            </a:r>
            <a:endParaRPr/>
          </a:p>
        </p:txBody>
      </p:sp>
      <p:sp>
        <p:nvSpPr>
          <p:cNvPr id="349" name="Google Shape;349;p42"/>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80" name="Google Shape;80;p1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81" name="Google Shape;81;p16"/>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Roteiro do minicurso</a:t>
            </a:r>
            <a:endParaRPr sz="2400"/>
          </a:p>
        </p:txBody>
      </p:sp>
      <p:sp>
        <p:nvSpPr>
          <p:cNvPr id="82" name="Google Shape;82;p16"/>
          <p:cNvSpPr txBox="1"/>
          <p:nvPr/>
        </p:nvSpPr>
        <p:spPr>
          <a:xfrm>
            <a:off x="470075" y="904875"/>
            <a:ext cx="7161300" cy="3201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O que é o E</a:t>
            </a:r>
            <a:r>
              <a:rPr lang="pt-BR"/>
              <a:t>sp</a:t>
            </a:r>
            <a:r>
              <a:rPr lang="pt-BR"/>
              <a:t>32 (especificações, modelos, aplicações)</a:t>
            </a:r>
            <a:endParaRPr/>
          </a:p>
          <a:p>
            <a:pPr indent="-317500" lvl="1" marL="914400" rtl="0" algn="just">
              <a:spcBef>
                <a:spcPts val="0"/>
              </a:spcBef>
              <a:spcAft>
                <a:spcPts val="0"/>
              </a:spcAft>
              <a:buSzPts val="1400"/>
              <a:buChar char="○"/>
            </a:pPr>
            <a:r>
              <a:rPr lang="pt-BR"/>
              <a:t>Introdução</a:t>
            </a:r>
            <a:endParaRPr/>
          </a:p>
          <a:p>
            <a:pPr indent="-317500" lvl="1" marL="914400" rtl="0" algn="just">
              <a:spcBef>
                <a:spcPts val="0"/>
              </a:spcBef>
              <a:spcAft>
                <a:spcPts val="0"/>
              </a:spcAft>
              <a:buSzPts val="1400"/>
              <a:buChar char="○"/>
            </a:pPr>
            <a:r>
              <a:rPr lang="pt-BR"/>
              <a:t>Esp32 WROOM 32</a:t>
            </a:r>
            <a:endParaRPr/>
          </a:p>
          <a:p>
            <a:pPr indent="-317500" lvl="1" marL="914400" rtl="0" algn="just">
              <a:spcBef>
                <a:spcPts val="0"/>
              </a:spcBef>
              <a:spcAft>
                <a:spcPts val="0"/>
              </a:spcAft>
              <a:buSzPts val="1400"/>
              <a:buChar char="○"/>
            </a:pPr>
            <a:r>
              <a:rPr lang="pt-BR"/>
              <a:t>Instalação do Esp32 junto a um computador.</a:t>
            </a:r>
            <a:endParaRPr/>
          </a:p>
          <a:p>
            <a:pPr indent="-317500" lvl="1" marL="914400" rtl="0" algn="just">
              <a:spcBef>
                <a:spcPts val="0"/>
              </a:spcBef>
              <a:spcAft>
                <a:spcPts val="0"/>
              </a:spcAft>
              <a:buSzPts val="1400"/>
              <a:buChar char="○"/>
            </a:pPr>
            <a:r>
              <a:rPr lang="pt-BR"/>
              <a:t>Como funciona (componentes, IDE, circuitos, noções de eletricidade)</a:t>
            </a:r>
            <a:endParaRPr/>
          </a:p>
          <a:p>
            <a:pPr indent="-317500" lvl="1" marL="914400" rtl="0" algn="just">
              <a:spcBef>
                <a:spcPts val="0"/>
              </a:spcBef>
              <a:spcAft>
                <a:spcPts val="0"/>
              </a:spcAft>
              <a:buSzPts val="1400"/>
              <a:buChar char="○"/>
            </a:pPr>
            <a:r>
              <a:rPr lang="pt-BR"/>
              <a:t>Linguagem (conceitos, funções e comandos básicos)</a:t>
            </a:r>
            <a:endParaRPr/>
          </a:p>
          <a:p>
            <a:pPr indent="-317500" lvl="1" marL="914400" rtl="0" algn="just">
              <a:spcBef>
                <a:spcPts val="0"/>
              </a:spcBef>
              <a:spcAft>
                <a:spcPts val="0"/>
              </a:spcAft>
              <a:buSzPts val="1400"/>
              <a:buChar char="○"/>
            </a:pPr>
            <a:r>
              <a:rPr lang="pt-BR"/>
              <a:t>Portas digitais</a:t>
            </a:r>
            <a:endParaRPr/>
          </a:p>
          <a:p>
            <a:pPr indent="-317500" lvl="1" marL="914400" rtl="0" algn="just">
              <a:spcBef>
                <a:spcPts val="0"/>
              </a:spcBef>
              <a:spcAft>
                <a:spcPts val="0"/>
              </a:spcAft>
              <a:buSzPts val="1400"/>
              <a:buChar char="○"/>
            </a:pPr>
            <a:r>
              <a:rPr lang="pt-BR"/>
              <a:t>Componentes eletrônicos (LEDs, resistores, protoboard, botões)</a:t>
            </a:r>
            <a:endParaRPr/>
          </a:p>
          <a:p>
            <a:pPr indent="-317500" lvl="1" marL="914400" rtl="0" algn="just">
              <a:spcBef>
                <a:spcPts val="0"/>
              </a:spcBef>
              <a:spcAft>
                <a:spcPts val="0"/>
              </a:spcAft>
              <a:buSzPts val="1400"/>
              <a:buChar char="○"/>
            </a:pPr>
            <a:r>
              <a:rPr lang="pt-BR"/>
              <a:t>Sensores</a:t>
            </a:r>
            <a:endParaRPr/>
          </a:p>
          <a:p>
            <a:pPr indent="-317500" lvl="1" marL="914400" rtl="0" algn="just">
              <a:spcBef>
                <a:spcPts val="0"/>
              </a:spcBef>
              <a:spcAft>
                <a:spcPts val="0"/>
              </a:spcAft>
              <a:buSzPts val="1400"/>
              <a:buChar char="○"/>
            </a:pPr>
            <a:r>
              <a:rPr lang="pt-BR"/>
              <a:t>Exemplos e exercícios simples com LEDs e botões</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pt-BR"/>
              <a:t>Projetos</a:t>
            </a:r>
            <a:endParaRPr/>
          </a:p>
          <a:p>
            <a:pPr indent="-317500" lvl="1" marL="914400" rtl="0" algn="just">
              <a:spcBef>
                <a:spcPts val="0"/>
              </a:spcBef>
              <a:spcAft>
                <a:spcPts val="0"/>
              </a:spcAft>
              <a:buSzPts val="1400"/>
              <a:buChar char="○"/>
            </a:pPr>
            <a:r>
              <a:rPr lang="pt-BR"/>
              <a:t>Identificador de carro em vaga de garagem</a:t>
            </a:r>
            <a:endParaRPr/>
          </a:p>
          <a:p>
            <a:pPr indent="-317500" lvl="1" marL="914400" rtl="0" algn="just">
              <a:spcBef>
                <a:spcPts val="0"/>
              </a:spcBef>
              <a:spcAft>
                <a:spcPts val="0"/>
              </a:spcAft>
              <a:buSzPts val="1400"/>
              <a:buChar char="○"/>
            </a:pPr>
            <a:r>
              <a:rPr lang="pt-BR"/>
              <a:t>Monitoramento remoto de região de placas solares</a:t>
            </a:r>
            <a:endParaRPr/>
          </a:p>
        </p:txBody>
      </p:sp>
      <p:sp>
        <p:nvSpPr>
          <p:cNvPr id="83" name="Google Shape;83;p16"/>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3"/>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55" name="Google Shape;355;p4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56" name="Google Shape;356;p43"/>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MQTT</a:t>
            </a:r>
            <a:endParaRPr sz="2400"/>
          </a:p>
        </p:txBody>
      </p:sp>
      <p:sp>
        <p:nvSpPr>
          <p:cNvPr id="357" name="Google Shape;357;p43"/>
          <p:cNvSpPr txBox="1"/>
          <p:nvPr/>
        </p:nvSpPr>
        <p:spPr>
          <a:xfrm>
            <a:off x="470075" y="904875"/>
            <a:ext cx="7161300" cy="1908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O</a:t>
            </a:r>
            <a:r>
              <a:rPr lang="pt-BR"/>
              <a:t>s dispositivos que desejam enviar informações são conhecidos como publicadores. Eles enviam suas mensagens para um servidor central chamado broker do MQTT. Estas mensagens são categorizadas por tópicos.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Por outro lado, os dispositivos que desejam receber informações são chamados de assinantes. Eles informam ao broker os tópicos de seu interesse e, assim, assinam esses tópicos.</a:t>
            </a:r>
            <a:endParaRPr/>
          </a:p>
          <a:p>
            <a:pPr indent="0" lvl="0" marL="0" rtl="0" algn="just">
              <a:spcBef>
                <a:spcPts val="0"/>
              </a:spcBef>
              <a:spcAft>
                <a:spcPts val="0"/>
              </a:spcAft>
              <a:buNone/>
            </a:pPr>
            <a:r>
              <a:t/>
            </a:r>
            <a:endParaRPr/>
          </a:p>
        </p:txBody>
      </p:sp>
      <p:sp>
        <p:nvSpPr>
          <p:cNvPr id="358" name="Google Shape;358;p43"/>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59" name="Google Shape;359;p43"/>
          <p:cNvPicPr preferRelativeResize="0"/>
          <p:nvPr/>
        </p:nvPicPr>
        <p:blipFill>
          <a:blip r:embed="rId4">
            <a:alphaModFix/>
          </a:blip>
          <a:stretch>
            <a:fillRect/>
          </a:stretch>
        </p:blipFill>
        <p:spPr>
          <a:xfrm>
            <a:off x="2783691" y="2813463"/>
            <a:ext cx="3576612" cy="19134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4"/>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65" name="Google Shape;365;p4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66" name="Google Shape;366;p44"/>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CoAP</a:t>
            </a:r>
            <a:endParaRPr sz="2400"/>
          </a:p>
        </p:txBody>
      </p:sp>
      <p:sp>
        <p:nvSpPr>
          <p:cNvPr id="367" name="Google Shape;367;p44"/>
          <p:cNvSpPr txBox="1"/>
          <p:nvPr/>
        </p:nvSpPr>
        <p:spPr>
          <a:xfrm>
            <a:off x="470075" y="904875"/>
            <a:ext cx="5046000" cy="4063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P</a:t>
            </a:r>
            <a:r>
              <a:rPr lang="pt-BR"/>
              <a:t>rotocolo projetado especificamente para dispositivos com recursos limitados, como os encontrados em cenários IoT e comunicações Máquina-a-Máquina</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É um protocolo inspirado no HTTP, mas é otimizado para uso em dispositivos e redes restritas.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Tipos de mensagem CoAP:</a:t>
            </a:r>
            <a:endParaRPr/>
          </a:p>
          <a:p>
            <a:pPr indent="-317500" lvl="1" marL="914400" rtl="0" algn="just">
              <a:spcBef>
                <a:spcPts val="0"/>
              </a:spcBef>
              <a:spcAft>
                <a:spcPts val="0"/>
              </a:spcAft>
              <a:buSzPts val="1400"/>
              <a:buChar char="○"/>
            </a:pPr>
            <a:r>
              <a:rPr b="1" lang="pt-BR"/>
              <a:t>CON:</a:t>
            </a:r>
            <a:r>
              <a:rPr lang="pt-BR"/>
              <a:t> Usadas quando é necessário confirmação de entrega.</a:t>
            </a:r>
            <a:endParaRPr/>
          </a:p>
          <a:p>
            <a:pPr indent="-317500" lvl="1" marL="914400" rtl="0" algn="just">
              <a:spcBef>
                <a:spcPts val="0"/>
              </a:spcBef>
              <a:spcAft>
                <a:spcPts val="0"/>
              </a:spcAft>
              <a:buSzPts val="1400"/>
              <a:buChar char="○"/>
            </a:pPr>
            <a:r>
              <a:rPr b="1" lang="pt-BR"/>
              <a:t>NON:</a:t>
            </a:r>
            <a:r>
              <a:rPr lang="pt-BR"/>
              <a:t> Usadas quando a confirmação não é necessária.</a:t>
            </a:r>
            <a:endParaRPr/>
          </a:p>
          <a:p>
            <a:pPr indent="-317500" lvl="1" marL="914400" rtl="0" algn="just">
              <a:spcBef>
                <a:spcPts val="0"/>
              </a:spcBef>
              <a:spcAft>
                <a:spcPts val="0"/>
              </a:spcAft>
              <a:buSzPts val="1400"/>
              <a:buChar char="○"/>
            </a:pPr>
            <a:r>
              <a:rPr b="1" lang="pt-BR"/>
              <a:t>ACK:</a:t>
            </a:r>
            <a:r>
              <a:rPr lang="pt-BR"/>
              <a:t> Usadas para confirmar a recepção de mensagens CON.</a:t>
            </a:r>
            <a:endParaRPr/>
          </a:p>
          <a:p>
            <a:pPr indent="-317500" lvl="1" marL="914400" rtl="0" algn="just">
              <a:spcBef>
                <a:spcPts val="0"/>
              </a:spcBef>
              <a:spcAft>
                <a:spcPts val="0"/>
              </a:spcAft>
              <a:buSzPts val="1400"/>
              <a:buChar char="○"/>
            </a:pPr>
            <a:r>
              <a:rPr b="1" lang="pt-BR"/>
              <a:t>RST: </a:t>
            </a:r>
            <a:r>
              <a:rPr lang="pt-BR"/>
              <a:t>Usadas para indicar que o recurso solicitado não está disponível ou se ocorrer um erro durante o processamento da solicitação.</a:t>
            </a:r>
            <a:endParaRPr/>
          </a:p>
          <a:p>
            <a:pPr indent="0" lvl="0" marL="0" rtl="0" algn="just">
              <a:spcBef>
                <a:spcPts val="0"/>
              </a:spcBef>
              <a:spcAft>
                <a:spcPts val="0"/>
              </a:spcAft>
              <a:buNone/>
            </a:pPr>
            <a:r>
              <a:t/>
            </a:r>
            <a:endParaRPr/>
          </a:p>
        </p:txBody>
      </p:sp>
      <p:sp>
        <p:nvSpPr>
          <p:cNvPr id="368" name="Google Shape;368;p44"/>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69" name="Google Shape;369;p44"/>
          <p:cNvPicPr preferRelativeResize="0"/>
          <p:nvPr/>
        </p:nvPicPr>
        <p:blipFill>
          <a:blip r:embed="rId4">
            <a:alphaModFix/>
          </a:blip>
          <a:stretch>
            <a:fillRect/>
          </a:stretch>
        </p:blipFill>
        <p:spPr>
          <a:xfrm>
            <a:off x="5696900" y="1062325"/>
            <a:ext cx="3323126" cy="33152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5"/>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75" name="Google Shape;375;p4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76" name="Google Shape;376;p45"/>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um broker MQTT</a:t>
            </a:r>
            <a:endParaRPr sz="2400"/>
          </a:p>
        </p:txBody>
      </p:sp>
      <p:sp>
        <p:nvSpPr>
          <p:cNvPr id="377" name="Google Shape;377;p45"/>
          <p:cNvSpPr txBox="1"/>
          <p:nvPr/>
        </p:nvSpPr>
        <p:spPr>
          <a:xfrm>
            <a:off x="470075" y="904875"/>
            <a:ext cx="5046000" cy="3201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Existem diversas opções para broker MQTT para serem utilizados na sua aplicação, entre elas temos o </a:t>
            </a:r>
            <a:r>
              <a:rPr b="1" lang="pt-BR"/>
              <a:t>HIVEMQ, TAGO.IO e MOSQUITTO.</a:t>
            </a:r>
            <a:endParaRPr b="1"/>
          </a:p>
          <a:p>
            <a:pPr indent="0" lvl="0" marL="457200" rtl="0" algn="just">
              <a:spcBef>
                <a:spcPts val="0"/>
              </a:spcBef>
              <a:spcAft>
                <a:spcPts val="0"/>
              </a:spcAft>
              <a:buNone/>
            </a:pPr>
            <a:r>
              <a:t/>
            </a:r>
            <a:endParaRPr b="1"/>
          </a:p>
          <a:p>
            <a:pPr indent="-317500" lvl="0" marL="457200" rtl="0" algn="just">
              <a:spcBef>
                <a:spcPts val="0"/>
              </a:spcBef>
              <a:spcAft>
                <a:spcPts val="0"/>
              </a:spcAft>
              <a:buSzPts val="1400"/>
              <a:buChar char="●"/>
            </a:pPr>
            <a:r>
              <a:rPr lang="pt-BR"/>
              <a:t>Dentre esses, vamos abordar como instalar e utilizar um broker Mosquitto localmente no Ubuntu.</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pt-BR"/>
              <a:t>1° Passo: Para instalar o Mosquitto, digite essas linhas no terminal:</a:t>
            </a:r>
            <a:endParaRPr b="1"/>
          </a:p>
          <a:p>
            <a:pPr indent="457200" lvl="0" marL="457200" rtl="0" algn="just">
              <a:spcBef>
                <a:spcPts val="0"/>
              </a:spcBef>
              <a:spcAft>
                <a:spcPts val="0"/>
              </a:spcAft>
              <a:buNone/>
            </a:pPr>
            <a:r>
              <a:rPr lang="pt-BR">
                <a:solidFill>
                  <a:schemeClr val="dk1"/>
                </a:solidFill>
              </a:rPr>
              <a:t>$</a:t>
            </a:r>
            <a:r>
              <a:rPr lang="pt-BR">
                <a:solidFill>
                  <a:schemeClr val="dk1"/>
                </a:solidFill>
              </a:rPr>
              <a:t>sudo apt update</a:t>
            </a:r>
            <a:endParaRPr>
              <a:solidFill>
                <a:schemeClr val="dk1"/>
              </a:solidFill>
            </a:endParaRPr>
          </a:p>
          <a:p>
            <a:pPr indent="457200" lvl="0" marL="457200" rtl="0" algn="just">
              <a:spcBef>
                <a:spcPts val="0"/>
              </a:spcBef>
              <a:spcAft>
                <a:spcPts val="0"/>
              </a:spcAft>
              <a:buNone/>
            </a:pPr>
            <a:r>
              <a:rPr lang="pt-BR">
                <a:solidFill>
                  <a:schemeClr val="dk1"/>
                </a:solidFill>
              </a:rPr>
              <a:t>$sudo apt install mosquitto</a:t>
            </a:r>
            <a:endParaRPr>
              <a:solidFill>
                <a:schemeClr val="dk1"/>
              </a:solidFill>
            </a:endParaRPr>
          </a:p>
          <a:p>
            <a:pPr indent="457200" lvl="0" marL="457200" rtl="0" algn="just">
              <a:spcBef>
                <a:spcPts val="0"/>
              </a:spcBef>
              <a:spcAft>
                <a:spcPts val="0"/>
              </a:spcAft>
              <a:buNone/>
            </a:pPr>
            <a:r>
              <a:rPr lang="pt-BR">
                <a:solidFill>
                  <a:schemeClr val="dk1"/>
                </a:solidFill>
              </a:rPr>
              <a:t>$sudo apt install mosquitto-clients</a:t>
            </a:r>
            <a:endParaRPr/>
          </a:p>
          <a:p>
            <a:pPr indent="0" lvl="0" marL="45720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378" name="Google Shape;378;p45"/>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79" name="Google Shape;379;p45"/>
          <p:cNvPicPr preferRelativeResize="0"/>
          <p:nvPr/>
        </p:nvPicPr>
        <p:blipFill>
          <a:blip r:embed="rId4">
            <a:alphaModFix/>
          </a:blip>
          <a:stretch>
            <a:fillRect/>
          </a:stretch>
        </p:blipFill>
        <p:spPr>
          <a:xfrm>
            <a:off x="5654275" y="844113"/>
            <a:ext cx="3323124" cy="33231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6"/>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85" name="Google Shape;385;p4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86" name="Google Shape;386;p46"/>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um broker MQTT</a:t>
            </a:r>
            <a:endParaRPr sz="2400"/>
          </a:p>
        </p:txBody>
      </p:sp>
      <p:sp>
        <p:nvSpPr>
          <p:cNvPr id="387" name="Google Shape;387;p46"/>
          <p:cNvSpPr txBox="1"/>
          <p:nvPr/>
        </p:nvSpPr>
        <p:spPr>
          <a:xfrm>
            <a:off x="470075" y="904875"/>
            <a:ext cx="5046000" cy="4710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b="1" lang="pt-BR"/>
              <a:t>2</a:t>
            </a:r>
            <a:r>
              <a:rPr b="1" lang="pt-BR"/>
              <a:t>° Passo: Verificar o status do Mosquitto</a:t>
            </a:r>
            <a:endParaRPr b="1"/>
          </a:p>
          <a:p>
            <a:pPr indent="457200" lvl="0" marL="457200" rtl="0" algn="just">
              <a:spcBef>
                <a:spcPts val="0"/>
              </a:spcBef>
              <a:spcAft>
                <a:spcPts val="0"/>
              </a:spcAft>
              <a:buNone/>
            </a:pPr>
            <a:r>
              <a:rPr lang="pt-BR">
                <a:solidFill>
                  <a:schemeClr val="dk1"/>
                </a:solidFill>
              </a:rPr>
              <a:t>$</a:t>
            </a:r>
            <a:r>
              <a:rPr lang="pt-BR">
                <a:solidFill>
                  <a:schemeClr val="dk1"/>
                </a:solidFill>
              </a:rPr>
              <a:t>sudo systemctl status mosquitto</a:t>
            </a:r>
            <a:endParaRPr>
              <a:solidFill>
                <a:schemeClr val="dk1"/>
              </a:solidFill>
            </a:endParaRPr>
          </a:p>
          <a:p>
            <a:pPr indent="45720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b="1" lang="pt-BR">
                <a:solidFill>
                  <a:schemeClr val="dk1"/>
                </a:solidFill>
              </a:rPr>
              <a:t>3° Passo: Se tudo estiver certo, abra um segundo terminal para fazer os testes de publish e subscribe.</a:t>
            </a:r>
            <a:endParaRPr b="1">
              <a:solidFill>
                <a:schemeClr val="dk1"/>
              </a:solidFill>
            </a:endParaRPr>
          </a:p>
          <a:p>
            <a:pPr indent="0" lvl="0" marL="457200" rtl="0" algn="just">
              <a:spcBef>
                <a:spcPts val="0"/>
              </a:spcBef>
              <a:spcAft>
                <a:spcPts val="0"/>
              </a:spcAft>
              <a:buNone/>
            </a:pPr>
            <a:r>
              <a:t/>
            </a:r>
            <a:endParaRPr b="1">
              <a:solidFill>
                <a:schemeClr val="dk1"/>
              </a:solidFill>
            </a:endParaRPr>
          </a:p>
          <a:p>
            <a:pPr indent="0" lvl="0" marL="457200" rtl="0" algn="just">
              <a:spcBef>
                <a:spcPts val="0"/>
              </a:spcBef>
              <a:spcAft>
                <a:spcPts val="0"/>
              </a:spcAft>
              <a:buNone/>
            </a:pPr>
            <a:r>
              <a:rPr b="1" lang="pt-BR">
                <a:solidFill>
                  <a:schemeClr val="dk1"/>
                </a:solidFill>
              </a:rPr>
              <a:t>Terminal 1:</a:t>
            </a:r>
            <a:endParaRPr b="1">
              <a:solidFill>
                <a:schemeClr val="dk1"/>
              </a:solidFill>
            </a:endParaRPr>
          </a:p>
          <a:p>
            <a:pPr indent="457200" lvl="0" marL="457200" rtl="0" algn="just">
              <a:spcBef>
                <a:spcPts val="0"/>
              </a:spcBef>
              <a:spcAft>
                <a:spcPts val="0"/>
              </a:spcAft>
              <a:buNone/>
            </a:pPr>
            <a:r>
              <a:rPr lang="pt-BR">
                <a:solidFill>
                  <a:schemeClr val="dk1"/>
                </a:solidFill>
              </a:rPr>
              <a:t>$mosquitto_sub -h localhost -t "test_topic"</a:t>
            </a:r>
            <a:endParaRPr>
              <a:solidFill>
                <a:schemeClr val="dk1"/>
              </a:solidFill>
            </a:endParaRPr>
          </a:p>
          <a:p>
            <a:pPr indent="0" lvl="0" marL="457200" rtl="0" algn="just">
              <a:spcBef>
                <a:spcPts val="0"/>
              </a:spcBef>
              <a:spcAft>
                <a:spcPts val="0"/>
              </a:spcAft>
              <a:buNone/>
            </a:pPr>
            <a:r>
              <a:rPr b="1" lang="pt-BR">
                <a:solidFill>
                  <a:schemeClr val="dk1"/>
                </a:solidFill>
              </a:rPr>
              <a:t>Terminal 2:</a:t>
            </a:r>
            <a:endParaRPr b="1">
              <a:solidFill>
                <a:schemeClr val="dk1"/>
              </a:solidFill>
            </a:endParaRPr>
          </a:p>
          <a:p>
            <a:pPr indent="457200" lvl="0" marL="457200" rtl="0" algn="just">
              <a:spcBef>
                <a:spcPts val="0"/>
              </a:spcBef>
              <a:spcAft>
                <a:spcPts val="0"/>
              </a:spcAft>
              <a:buNone/>
            </a:pPr>
            <a:r>
              <a:rPr lang="pt-BR">
                <a:solidFill>
                  <a:schemeClr val="dk1"/>
                </a:solidFill>
              </a:rPr>
              <a:t>$mosquitto_pub -h localhost -t "test_topic" -m "Hello, Mosquitto!"</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b="1" lang="pt-BR">
                <a:solidFill>
                  <a:schemeClr val="dk1"/>
                </a:solidFill>
              </a:rPr>
              <a:t>O primeiro terminal faz a inscrição no tópico “test_topic” e o segundo faz a publicação.</a:t>
            </a:r>
            <a:endParaRPr b="1">
              <a:solidFill>
                <a:schemeClr val="dk1"/>
              </a:solidFill>
            </a:endParaRPr>
          </a:p>
          <a:p>
            <a:pPr indent="-317500" lvl="0" marL="457200" rtl="0" algn="just">
              <a:spcBef>
                <a:spcPts val="0"/>
              </a:spcBef>
              <a:spcAft>
                <a:spcPts val="0"/>
              </a:spcAft>
              <a:buClr>
                <a:schemeClr val="dk1"/>
              </a:buClr>
              <a:buSzPts val="1400"/>
              <a:buChar char="●"/>
            </a:pPr>
            <a:r>
              <a:rPr b="1" lang="pt-BR">
                <a:solidFill>
                  <a:schemeClr val="dk1"/>
                </a:solidFill>
              </a:rPr>
              <a:t>Ao executar o segundo comando, a mensagem deve aparecer no Terminal 1.</a:t>
            </a:r>
            <a:endParaRPr b="1">
              <a:solidFill>
                <a:schemeClr val="dk1"/>
              </a:solidFill>
            </a:endParaRPr>
          </a:p>
          <a:p>
            <a:pPr indent="0" lvl="0" marL="457200" rtl="0" algn="just">
              <a:spcBef>
                <a:spcPts val="0"/>
              </a:spcBef>
              <a:spcAft>
                <a:spcPts val="0"/>
              </a:spcAft>
              <a:buClr>
                <a:schemeClr val="dk1"/>
              </a:buClr>
              <a:buSzPts val="1100"/>
              <a:buFont typeface="Arial"/>
              <a:buNone/>
            </a:pPr>
            <a:r>
              <a:t/>
            </a:r>
            <a:endParaRPr>
              <a:solidFill>
                <a:schemeClr val="dk1"/>
              </a:solidFill>
            </a:endParaRPr>
          </a:p>
          <a:p>
            <a:pPr indent="457200" lvl="0" marL="457200" rtl="0" algn="just">
              <a:spcBef>
                <a:spcPts val="0"/>
              </a:spcBef>
              <a:spcAft>
                <a:spcPts val="0"/>
              </a:spcAft>
              <a:buNone/>
            </a:pPr>
            <a:r>
              <a:t/>
            </a:r>
            <a:endParaRPr>
              <a:solidFill>
                <a:schemeClr val="dk1"/>
              </a:solidFill>
            </a:endParaRPr>
          </a:p>
          <a:p>
            <a:pPr indent="0" lvl="0" marL="45720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388" name="Google Shape;388;p46"/>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89" name="Google Shape;389;p46"/>
          <p:cNvPicPr preferRelativeResize="0"/>
          <p:nvPr/>
        </p:nvPicPr>
        <p:blipFill>
          <a:blip r:embed="rId4">
            <a:alphaModFix/>
          </a:blip>
          <a:stretch>
            <a:fillRect/>
          </a:stretch>
        </p:blipFill>
        <p:spPr>
          <a:xfrm>
            <a:off x="5654275" y="844113"/>
            <a:ext cx="3323124" cy="33231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47"/>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395" name="Google Shape;395;p4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396" name="Google Shape;396;p47"/>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um broker MQTT</a:t>
            </a:r>
            <a:endParaRPr sz="2400"/>
          </a:p>
        </p:txBody>
      </p:sp>
      <p:sp>
        <p:nvSpPr>
          <p:cNvPr id="397" name="Google Shape;397;p47"/>
          <p:cNvSpPr txBox="1"/>
          <p:nvPr/>
        </p:nvSpPr>
        <p:spPr>
          <a:xfrm>
            <a:off x="470075" y="904875"/>
            <a:ext cx="8485500" cy="233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Char char="●"/>
            </a:pPr>
            <a:r>
              <a:rPr b="1" lang="pt-BR"/>
              <a:t>No PlatformIO, instale a biblioteca PubSubClient,</a:t>
            </a:r>
            <a:r>
              <a:rPr b="1" lang="pt-BR">
                <a:solidFill>
                  <a:schemeClr val="dk1"/>
                </a:solidFill>
              </a:rPr>
              <a:t> e insira as suas credenciais:</a:t>
            </a:r>
            <a:endParaRPr b="1">
              <a:solidFill>
                <a:schemeClr val="dk1"/>
              </a:solidFill>
            </a:endParaRPr>
          </a:p>
          <a:p>
            <a:pPr indent="0" lvl="0" marL="457200" rtl="0" algn="just">
              <a:spcBef>
                <a:spcPts val="0"/>
              </a:spcBef>
              <a:spcAft>
                <a:spcPts val="0"/>
              </a:spcAft>
              <a:buNone/>
            </a:pPr>
            <a:r>
              <a:t/>
            </a:r>
            <a:endParaRPr b="1">
              <a:solidFill>
                <a:schemeClr val="dk1"/>
              </a:solidFill>
            </a:endParaRPr>
          </a:p>
          <a:p>
            <a:pPr indent="0" lvl="0" marL="457200" rtl="0" algn="just">
              <a:spcBef>
                <a:spcPts val="0"/>
              </a:spcBef>
              <a:spcAft>
                <a:spcPts val="0"/>
              </a:spcAft>
              <a:buNone/>
            </a:pPr>
            <a:r>
              <a:t/>
            </a:r>
            <a:endParaRPr b="1">
              <a:solidFill>
                <a:schemeClr val="dk1"/>
              </a:solidFill>
            </a:endParaRPr>
          </a:p>
          <a:p>
            <a:pPr indent="0" lvl="0" marL="457200" rtl="0" algn="just">
              <a:spcBef>
                <a:spcPts val="0"/>
              </a:spcBef>
              <a:spcAft>
                <a:spcPts val="0"/>
              </a:spcAft>
              <a:buNone/>
            </a:pPr>
            <a:r>
              <a:t/>
            </a:r>
            <a:endParaRPr b="1">
              <a:solidFill>
                <a:schemeClr val="dk1"/>
              </a:solidFill>
            </a:endParaRPr>
          </a:p>
          <a:p>
            <a:pPr indent="0" lvl="0" marL="457200" rtl="0" algn="just">
              <a:spcBef>
                <a:spcPts val="0"/>
              </a:spcBef>
              <a:spcAft>
                <a:spcPts val="0"/>
              </a:spcAft>
              <a:buNone/>
            </a:pPr>
            <a:r>
              <a:t/>
            </a:r>
            <a:endParaRPr b="1">
              <a:solidFill>
                <a:schemeClr val="dk1"/>
              </a:solidFill>
            </a:endParaRPr>
          </a:p>
          <a:p>
            <a:pPr indent="0" lvl="0" marL="457200" rtl="0" algn="just">
              <a:spcBef>
                <a:spcPts val="0"/>
              </a:spcBef>
              <a:spcAft>
                <a:spcPts val="0"/>
              </a:spcAft>
              <a:buNone/>
            </a:pPr>
            <a:r>
              <a:t/>
            </a:r>
            <a:endParaRPr b="1">
              <a:solidFill>
                <a:schemeClr val="dk1"/>
              </a:solidFill>
            </a:endParaRPr>
          </a:p>
          <a:p>
            <a:pPr indent="0" lvl="0" marL="457200" rtl="0" algn="just">
              <a:spcBef>
                <a:spcPts val="0"/>
              </a:spcBef>
              <a:spcAft>
                <a:spcPts val="0"/>
              </a:spcAft>
              <a:buNone/>
            </a:pPr>
            <a:r>
              <a:t/>
            </a:r>
            <a:endParaRPr b="1">
              <a:solidFill>
                <a:schemeClr val="dk1"/>
              </a:solidFill>
            </a:endParaRPr>
          </a:p>
          <a:p>
            <a:pPr indent="0" lvl="0" marL="457200" rtl="0" algn="just">
              <a:spcBef>
                <a:spcPts val="0"/>
              </a:spcBef>
              <a:spcAft>
                <a:spcPts val="0"/>
              </a:spcAft>
              <a:buNone/>
            </a:pPr>
            <a:r>
              <a:t/>
            </a:r>
            <a:endParaRPr b="1">
              <a:solidFill>
                <a:schemeClr val="dk1"/>
              </a:solidFill>
            </a:endParaRPr>
          </a:p>
          <a:p>
            <a:pPr indent="-317500" lvl="0" marL="457200" rtl="0" algn="just">
              <a:spcBef>
                <a:spcPts val="0"/>
              </a:spcBef>
              <a:spcAft>
                <a:spcPts val="0"/>
              </a:spcAft>
              <a:buClr>
                <a:schemeClr val="dk1"/>
              </a:buClr>
              <a:buSzPts val="1400"/>
              <a:buChar char="●"/>
            </a:pPr>
            <a:r>
              <a:rPr b="1" lang="pt-BR">
                <a:solidFill>
                  <a:schemeClr val="dk1"/>
                </a:solidFill>
              </a:rPr>
              <a:t>A partir disso, faça a conexão do ESP32 com sua rede local e com o seguinte código é possível fazer a conexão com o broker:</a:t>
            </a:r>
            <a:endParaRPr b="1">
              <a:solidFill>
                <a:schemeClr val="dk1"/>
              </a:solidFill>
            </a:endParaRPr>
          </a:p>
        </p:txBody>
      </p:sp>
      <p:sp>
        <p:nvSpPr>
          <p:cNvPr id="398" name="Google Shape;398;p47"/>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9" name="Google Shape;399;p47"/>
          <p:cNvPicPr preferRelativeResize="0"/>
          <p:nvPr/>
        </p:nvPicPr>
        <p:blipFill>
          <a:blip r:embed="rId4">
            <a:alphaModFix/>
          </a:blip>
          <a:stretch>
            <a:fillRect/>
          </a:stretch>
        </p:blipFill>
        <p:spPr>
          <a:xfrm>
            <a:off x="1224775" y="1409650"/>
            <a:ext cx="3248025" cy="1114425"/>
          </a:xfrm>
          <a:prstGeom prst="rect">
            <a:avLst/>
          </a:prstGeom>
          <a:noFill/>
          <a:ln>
            <a:noFill/>
          </a:ln>
        </p:spPr>
      </p:pic>
      <p:pic>
        <p:nvPicPr>
          <p:cNvPr id="400" name="Google Shape;400;p47"/>
          <p:cNvPicPr preferRelativeResize="0"/>
          <p:nvPr/>
        </p:nvPicPr>
        <p:blipFill>
          <a:blip r:embed="rId5">
            <a:alphaModFix/>
          </a:blip>
          <a:stretch>
            <a:fillRect/>
          </a:stretch>
        </p:blipFill>
        <p:spPr>
          <a:xfrm>
            <a:off x="4934525" y="1638263"/>
            <a:ext cx="3248025" cy="657225"/>
          </a:xfrm>
          <a:prstGeom prst="rect">
            <a:avLst/>
          </a:prstGeom>
          <a:noFill/>
          <a:ln>
            <a:noFill/>
          </a:ln>
        </p:spPr>
      </p:pic>
      <p:pic>
        <p:nvPicPr>
          <p:cNvPr id="401" name="Google Shape;401;p47"/>
          <p:cNvPicPr preferRelativeResize="0"/>
          <p:nvPr/>
        </p:nvPicPr>
        <p:blipFill>
          <a:blip r:embed="rId6">
            <a:alphaModFix/>
          </a:blip>
          <a:stretch>
            <a:fillRect/>
          </a:stretch>
        </p:blipFill>
        <p:spPr>
          <a:xfrm>
            <a:off x="4572000" y="2990850"/>
            <a:ext cx="4077275" cy="20990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8"/>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407" name="Google Shape;407;p4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408" name="Google Shape;408;p48"/>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Como utilizar um broker MQTT</a:t>
            </a:r>
            <a:endParaRPr sz="2400"/>
          </a:p>
        </p:txBody>
      </p:sp>
      <p:sp>
        <p:nvSpPr>
          <p:cNvPr id="409" name="Google Shape;409;p48"/>
          <p:cNvSpPr txBox="1"/>
          <p:nvPr/>
        </p:nvSpPr>
        <p:spPr>
          <a:xfrm>
            <a:off x="470075" y="904875"/>
            <a:ext cx="8485500" cy="2124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Char char="●"/>
            </a:pPr>
            <a:r>
              <a:rPr b="1" lang="pt-BR"/>
              <a:t>Agora com o ESP32 conectado com a rede Wi-Fi e com o broker MQTT, você ja pode fazer as suas inscrições e publicações.</a:t>
            </a:r>
            <a:endParaRPr b="1"/>
          </a:p>
          <a:p>
            <a:pPr indent="0" lvl="0" marL="457200" rtl="0" algn="just">
              <a:spcBef>
                <a:spcPts val="0"/>
              </a:spcBef>
              <a:spcAft>
                <a:spcPts val="0"/>
              </a:spcAft>
              <a:buNone/>
            </a:pPr>
            <a:r>
              <a:t/>
            </a:r>
            <a:endParaRPr b="1"/>
          </a:p>
          <a:p>
            <a:pPr indent="-317500" lvl="0" marL="457200" rtl="0" algn="just">
              <a:spcBef>
                <a:spcPts val="0"/>
              </a:spcBef>
              <a:spcAft>
                <a:spcPts val="0"/>
              </a:spcAft>
              <a:buSzPts val="1400"/>
              <a:buChar char="●"/>
            </a:pPr>
            <a:r>
              <a:rPr b="1" lang="pt-BR"/>
              <a:t>Para publicação: Passe o tópico e o payload como parâmetro.</a:t>
            </a:r>
            <a:endParaRPr b="1"/>
          </a:p>
          <a:p>
            <a:pPr indent="0" lvl="0" marL="457200" rtl="0" algn="just">
              <a:spcBef>
                <a:spcPts val="0"/>
              </a:spcBef>
              <a:spcAft>
                <a:spcPts val="0"/>
              </a:spcAft>
              <a:buNone/>
            </a:pPr>
            <a:r>
              <a:t/>
            </a:r>
            <a:endParaRPr b="1"/>
          </a:p>
          <a:p>
            <a:pPr indent="0" lvl="0" marL="457200" rtl="0" algn="just">
              <a:spcBef>
                <a:spcPts val="0"/>
              </a:spcBef>
              <a:spcAft>
                <a:spcPts val="0"/>
              </a:spcAft>
              <a:buNone/>
            </a:pPr>
            <a:r>
              <a:t/>
            </a:r>
            <a:endParaRPr b="1"/>
          </a:p>
          <a:p>
            <a:pPr indent="0" lvl="0" marL="457200" rtl="0" algn="just">
              <a:spcBef>
                <a:spcPts val="0"/>
              </a:spcBef>
              <a:spcAft>
                <a:spcPts val="0"/>
              </a:spcAft>
              <a:buNone/>
            </a:pPr>
            <a:r>
              <a:t/>
            </a:r>
            <a:endParaRPr b="1"/>
          </a:p>
          <a:p>
            <a:pPr indent="-317500" lvl="0" marL="457200" rtl="0" algn="just">
              <a:spcBef>
                <a:spcPts val="0"/>
              </a:spcBef>
              <a:spcAft>
                <a:spcPts val="0"/>
              </a:spcAft>
              <a:buSzPts val="1400"/>
              <a:buChar char="●"/>
            </a:pPr>
            <a:r>
              <a:rPr b="1" lang="pt-BR"/>
              <a:t>Para o subscribe: Passe o tópico como parâmetro.</a:t>
            </a:r>
            <a:endParaRPr b="1"/>
          </a:p>
          <a:p>
            <a:pPr indent="0" lvl="0" marL="457200" rtl="0" algn="just">
              <a:spcBef>
                <a:spcPts val="0"/>
              </a:spcBef>
              <a:spcAft>
                <a:spcPts val="0"/>
              </a:spcAft>
              <a:buNone/>
            </a:pPr>
            <a:r>
              <a:t/>
            </a:r>
            <a:endParaRPr b="1"/>
          </a:p>
        </p:txBody>
      </p:sp>
      <p:sp>
        <p:nvSpPr>
          <p:cNvPr id="410" name="Google Shape;410;p48"/>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11" name="Google Shape;411;p48"/>
          <p:cNvPicPr preferRelativeResize="0"/>
          <p:nvPr/>
        </p:nvPicPr>
        <p:blipFill>
          <a:blip r:embed="rId4">
            <a:alphaModFix/>
          </a:blip>
          <a:stretch>
            <a:fillRect/>
          </a:stretch>
        </p:blipFill>
        <p:spPr>
          <a:xfrm>
            <a:off x="2036275" y="1924450"/>
            <a:ext cx="4181475" cy="333375"/>
          </a:xfrm>
          <a:prstGeom prst="rect">
            <a:avLst/>
          </a:prstGeom>
          <a:noFill/>
          <a:ln>
            <a:noFill/>
          </a:ln>
        </p:spPr>
      </p:pic>
      <p:pic>
        <p:nvPicPr>
          <p:cNvPr id="412" name="Google Shape;412;p48"/>
          <p:cNvPicPr preferRelativeResize="0"/>
          <p:nvPr/>
        </p:nvPicPr>
        <p:blipFill>
          <a:blip r:embed="rId5">
            <a:alphaModFix/>
          </a:blip>
          <a:stretch>
            <a:fillRect/>
          </a:stretch>
        </p:blipFill>
        <p:spPr>
          <a:xfrm>
            <a:off x="2108700" y="2927425"/>
            <a:ext cx="4181475" cy="18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9"/>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418" name="Google Shape;418;p4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419" name="Google Shape;419;p49"/>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Exemplo: Piscando um led</a:t>
            </a:r>
            <a:endParaRPr sz="2400"/>
          </a:p>
        </p:txBody>
      </p:sp>
      <p:sp>
        <p:nvSpPr>
          <p:cNvPr id="420" name="Google Shape;420;p49"/>
          <p:cNvSpPr txBox="1"/>
          <p:nvPr/>
        </p:nvSpPr>
        <p:spPr>
          <a:xfrm>
            <a:off x="470075" y="904875"/>
            <a:ext cx="7161300" cy="2555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Neste exemplo, será criado um protótipo para acender um LED</a:t>
            </a:r>
            <a:r>
              <a:rPr lang="pt-BR"/>
              <a:t> a cada segundo</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Será necessário, os seguintes materiais:</a:t>
            </a:r>
            <a:endParaRPr/>
          </a:p>
          <a:p>
            <a:pPr indent="-317500" lvl="1" marL="914400" rtl="0" algn="just">
              <a:spcBef>
                <a:spcPts val="0"/>
              </a:spcBef>
              <a:spcAft>
                <a:spcPts val="0"/>
              </a:spcAft>
              <a:buSzPts val="1400"/>
              <a:buChar char="○"/>
            </a:pPr>
            <a:r>
              <a:rPr lang="pt-BR"/>
              <a:t>1x protoboard</a:t>
            </a:r>
            <a:endParaRPr/>
          </a:p>
          <a:p>
            <a:pPr indent="-317500" lvl="1" marL="914400" rtl="0" algn="just">
              <a:spcBef>
                <a:spcPts val="0"/>
              </a:spcBef>
              <a:spcAft>
                <a:spcPts val="0"/>
              </a:spcAft>
              <a:buSzPts val="1400"/>
              <a:buChar char="○"/>
            </a:pPr>
            <a:r>
              <a:rPr lang="pt-BR"/>
              <a:t>1x LED</a:t>
            </a:r>
            <a:endParaRPr/>
          </a:p>
          <a:p>
            <a:pPr indent="-317500" lvl="1" marL="914400" rtl="0" algn="just">
              <a:spcBef>
                <a:spcPts val="0"/>
              </a:spcBef>
              <a:spcAft>
                <a:spcPts val="0"/>
              </a:spcAft>
              <a:buSzPts val="1400"/>
              <a:buChar char="○"/>
            </a:pPr>
            <a:r>
              <a:rPr lang="pt-BR"/>
              <a:t>2x jumpers</a:t>
            </a:r>
            <a:endParaRPr/>
          </a:p>
          <a:p>
            <a:pPr indent="-317500" lvl="1" marL="914400" rtl="0" algn="just">
              <a:spcBef>
                <a:spcPts val="0"/>
              </a:spcBef>
              <a:spcAft>
                <a:spcPts val="0"/>
              </a:spcAft>
              <a:buSzPts val="1400"/>
              <a:buChar char="○"/>
            </a:pPr>
            <a:r>
              <a:rPr lang="pt-BR"/>
              <a:t>1x ESP32 WROOM 32</a:t>
            </a:r>
            <a:endParaRPr/>
          </a:p>
          <a:p>
            <a:pPr indent="0" lvl="0" marL="45720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421" name="Google Shape;421;p49"/>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0"/>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427" name="Google Shape;427;p5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428" name="Google Shape;428;p50"/>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Exemplo: </a:t>
            </a:r>
            <a:r>
              <a:rPr lang="pt-BR" sz="2400"/>
              <a:t>Piscando </a:t>
            </a:r>
            <a:r>
              <a:rPr lang="pt-BR" sz="2400"/>
              <a:t>um led</a:t>
            </a:r>
            <a:endParaRPr sz="2400"/>
          </a:p>
        </p:txBody>
      </p:sp>
      <p:sp>
        <p:nvSpPr>
          <p:cNvPr id="429" name="Google Shape;429;p50"/>
          <p:cNvSpPr txBox="1"/>
          <p:nvPr/>
        </p:nvSpPr>
        <p:spPr>
          <a:xfrm>
            <a:off x="470075" y="904875"/>
            <a:ext cx="7161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t>Na protoboard, monte o seguinte circuito</a:t>
            </a:r>
            <a:endParaRPr/>
          </a:p>
        </p:txBody>
      </p:sp>
      <p:sp>
        <p:nvSpPr>
          <p:cNvPr id="430" name="Google Shape;430;p50"/>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31" name="Google Shape;431;p50"/>
          <p:cNvPicPr preferRelativeResize="0"/>
          <p:nvPr/>
        </p:nvPicPr>
        <p:blipFill>
          <a:blip r:embed="rId4">
            <a:alphaModFix/>
          </a:blip>
          <a:stretch>
            <a:fillRect/>
          </a:stretch>
        </p:blipFill>
        <p:spPr>
          <a:xfrm>
            <a:off x="2090324" y="1495625"/>
            <a:ext cx="4963348" cy="26915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1"/>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437" name="Google Shape;437;p5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438" name="Google Shape;438;p51"/>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Exemplo: </a:t>
            </a:r>
            <a:r>
              <a:rPr lang="pt-BR" sz="2400"/>
              <a:t>Piscando </a:t>
            </a:r>
            <a:r>
              <a:rPr lang="pt-BR" sz="2400"/>
              <a:t>um led</a:t>
            </a:r>
            <a:endParaRPr sz="2400"/>
          </a:p>
        </p:txBody>
      </p:sp>
      <p:sp>
        <p:nvSpPr>
          <p:cNvPr id="439" name="Google Shape;439;p51"/>
          <p:cNvSpPr txBox="1"/>
          <p:nvPr/>
        </p:nvSpPr>
        <p:spPr>
          <a:xfrm>
            <a:off x="470075" y="904875"/>
            <a:ext cx="7161300" cy="3201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Para programar o sensor, comece c</a:t>
            </a:r>
            <a:r>
              <a:rPr lang="pt-BR"/>
              <a:t>riando um novo arquivo na IDE</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Crie a função setup()</a:t>
            </a:r>
            <a:endParaRPr/>
          </a:p>
          <a:p>
            <a:pPr indent="-317500" lvl="1" marL="914400" rtl="0" algn="just">
              <a:spcBef>
                <a:spcPts val="0"/>
              </a:spcBef>
              <a:spcAft>
                <a:spcPts val="0"/>
              </a:spcAft>
              <a:buSzPts val="1400"/>
              <a:buChar char="○"/>
            </a:pPr>
            <a:r>
              <a:rPr lang="pt-BR"/>
              <a:t>Essa função será executada somente uma vez na inicialização do programa</a:t>
            </a:r>
            <a:endParaRPr/>
          </a:p>
          <a:p>
            <a:pPr indent="-317500" lvl="1" marL="914400" rtl="0" algn="just">
              <a:spcBef>
                <a:spcPts val="0"/>
              </a:spcBef>
              <a:spcAft>
                <a:spcPts val="0"/>
              </a:spcAft>
              <a:buSzPts val="1400"/>
              <a:buChar char="○"/>
            </a:pPr>
            <a:r>
              <a:rPr lang="pt-BR"/>
              <a:t>Exemplo:</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Dentro da função setup, indique o pino de saída de energia que irá alimentar o LED</a:t>
            </a:r>
            <a:endParaRPr/>
          </a:p>
          <a:p>
            <a:pPr indent="-317500" lvl="1" marL="914400" rtl="0" algn="just">
              <a:spcBef>
                <a:spcPts val="0"/>
              </a:spcBef>
              <a:spcAft>
                <a:spcPts val="0"/>
              </a:spcAft>
              <a:buSzPts val="1400"/>
              <a:buChar char="○"/>
            </a:pPr>
            <a:r>
              <a:rPr lang="pt-BR"/>
              <a:t>Exemplo:</a:t>
            </a:r>
            <a:endParaRPr/>
          </a:p>
          <a:p>
            <a:pPr indent="0" lvl="0" marL="0" rtl="0" algn="just">
              <a:spcBef>
                <a:spcPts val="0"/>
              </a:spcBef>
              <a:spcAft>
                <a:spcPts val="0"/>
              </a:spcAft>
              <a:buNone/>
            </a:pPr>
            <a:r>
              <a:t/>
            </a:r>
            <a:endParaRPr b="1"/>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440" name="Google Shape;440;p51"/>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41" name="Google Shape;441;p51"/>
          <p:cNvPicPr preferRelativeResize="0"/>
          <p:nvPr/>
        </p:nvPicPr>
        <p:blipFill>
          <a:blip r:embed="rId4">
            <a:alphaModFix/>
          </a:blip>
          <a:stretch>
            <a:fillRect/>
          </a:stretch>
        </p:blipFill>
        <p:spPr>
          <a:xfrm>
            <a:off x="1495550" y="2089875"/>
            <a:ext cx="1476375" cy="295275"/>
          </a:xfrm>
          <a:prstGeom prst="rect">
            <a:avLst/>
          </a:prstGeom>
          <a:noFill/>
          <a:ln>
            <a:noFill/>
          </a:ln>
        </p:spPr>
      </p:pic>
      <p:pic>
        <p:nvPicPr>
          <p:cNvPr id="442" name="Google Shape;442;p51"/>
          <p:cNvPicPr preferRelativeResize="0"/>
          <p:nvPr/>
        </p:nvPicPr>
        <p:blipFill>
          <a:blip r:embed="rId5">
            <a:alphaModFix/>
          </a:blip>
          <a:stretch>
            <a:fillRect/>
          </a:stretch>
        </p:blipFill>
        <p:spPr>
          <a:xfrm>
            <a:off x="1495548" y="3451700"/>
            <a:ext cx="1825038" cy="516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2"/>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448" name="Google Shape;448;p5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449" name="Google Shape;449;p52"/>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Exemplo: </a:t>
            </a:r>
            <a:r>
              <a:rPr lang="pt-BR" sz="2400"/>
              <a:t>Piscando </a:t>
            </a:r>
            <a:r>
              <a:rPr lang="pt-BR" sz="2400"/>
              <a:t>um led</a:t>
            </a:r>
            <a:endParaRPr sz="2400"/>
          </a:p>
        </p:txBody>
      </p:sp>
      <p:sp>
        <p:nvSpPr>
          <p:cNvPr id="450" name="Google Shape;450;p52"/>
          <p:cNvSpPr txBox="1"/>
          <p:nvPr/>
        </p:nvSpPr>
        <p:spPr>
          <a:xfrm>
            <a:off x="470075" y="904875"/>
            <a:ext cx="7512300" cy="4063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Crie a função loop()</a:t>
            </a:r>
            <a:endParaRPr/>
          </a:p>
          <a:p>
            <a:pPr indent="-317500" lvl="1" marL="914400" rtl="0" algn="just">
              <a:spcBef>
                <a:spcPts val="0"/>
              </a:spcBef>
              <a:spcAft>
                <a:spcPts val="0"/>
              </a:spcAft>
              <a:buSzPts val="1400"/>
              <a:buChar char="○"/>
            </a:pPr>
            <a:r>
              <a:rPr lang="pt-BR"/>
              <a:t>Essa função será executada durante toda a execução do programa</a:t>
            </a:r>
            <a:endParaRPr/>
          </a:p>
          <a:p>
            <a:pPr indent="-317500" lvl="1" marL="914400" rtl="0" algn="just">
              <a:spcBef>
                <a:spcPts val="0"/>
              </a:spcBef>
              <a:spcAft>
                <a:spcPts val="0"/>
              </a:spcAft>
              <a:buSzPts val="1400"/>
              <a:buChar char="○"/>
            </a:pPr>
            <a:r>
              <a:rPr lang="pt-BR"/>
              <a:t>Exemplo:</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pt-BR"/>
              <a:t>Dentro da função loop(), faça a lógica para o led piscar</a:t>
            </a:r>
            <a:endParaRPr/>
          </a:p>
          <a:p>
            <a:pPr indent="-317500" lvl="1" marL="1371600" rtl="0" algn="just">
              <a:spcBef>
                <a:spcPts val="0"/>
              </a:spcBef>
              <a:spcAft>
                <a:spcPts val="0"/>
              </a:spcAft>
              <a:buSzPts val="1400"/>
              <a:buChar char="○"/>
            </a:pPr>
            <a:r>
              <a:rPr lang="pt-BR"/>
              <a:t>Para fazer a lógica, é importante entender os seguintes termos e função:</a:t>
            </a:r>
            <a:endParaRPr/>
          </a:p>
          <a:p>
            <a:pPr indent="-317500" lvl="1" marL="1371600" rtl="0" algn="just">
              <a:spcBef>
                <a:spcPts val="0"/>
              </a:spcBef>
              <a:spcAft>
                <a:spcPts val="0"/>
              </a:spcAft>
              <a:buSzPts val="1400"/>
              <a:buChar char="○"/>
            </a:pPr>
            <a:r>
              <a:rPr lang="pt-BR"/>
              <a:t>HIGH (Alto): Nesse estado, o pino digital é configurado para ter uma voltagem alta, usado para ligar o LED. </a:t>
            </a:r>
            <a:endParaRPr/>
          </a:p>
          <a:p>
            <a:pPr indent="-317500" lvl="1" marL="1371600" rtl="0" algn="just">
              <a:spcBef>
                <a:spcPts val="0"/>
              </a:spcBef>
              <a:spcAft>
                <a:spcPts val="0"/>
              </a:spcAft>
              <a:buSzPts val="1400"/>
              <a:buChar char="○"/>
            </a:pPr>
            <a:r>
              <a:rPr lang="pt-BR"/>
              <a:t>LOW (Baixo): Nesse estado, o pino digital é configurado para ter uma voltagem mais baixa, usado para desligar o LED.</a:t>
            </a:r>
            <a:endParaRPr/>
          </a:p>
          <a:p>
            <a:pPr indent="-317500" lvl="1" marL="1371600" rtl="0" algn="just">
              <a:spcBef>
                <a:spcPts val="0"/>
              </a:spcBef>
              <a:spcAft>
                <a:spcPts val="0"/>
              </a:spcAft>
              <a:buSzPts val="1400"/>
              <a:buChar char="○"/>
            </a:pPr>
            <a:r>
              <a:rPr lang="pt-BR"/>
              <a:t>delay(): É uma função que fará o programa parar pelo tempo definido em milissegundos.</a:t>
            </a:r>
            <a:endParaRPr/>
          </a:p>
          <a:p>
            <a:pPr indent="0" lvl="0" marL="137160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451" name="Google Shape;451;p52"/>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52" name="Google Shape;452;p52"/>
          <p:cNvPicPr preferRelativeResize="0"/>
          <p:nvPr/>
        </p:nvPicPr>
        <p:blipFill>
          <a:blip r:embed="rId4">
            <a:alphaModFix/>
          </a:blip>
          <a:stretch>
            <a:fillRect/>
          </a:stretch>
        </p:blipFill>
        <p:spPr>
          <a:xfrm>
            <a:off x="1449725" y="1716525"/>
            <a:ext cx="1266825" cy="20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89" name="Google Shape;89;p1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90" name="Google Shape;90;p17"/>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Microcontroladores</a:t>
            </a:r>
            <a:endParaRPr sz="2400"/>
          </a:p>
        </p:txBody>
      </p:sp>
      <p:sp>
        <p:nvSpPr>
          <p:cNvPr id="91" name="Google Shape;91;p17"/>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 name="Google Shape;92;p17"/>
          <p:cNvSpPr txBox="1"/>
          <p:nvPr/>
        </p:nvSpPr>
        <p:spPr>
          <a:xfrm>
            <a:off x="470075" y="1073275"/>
            <a:ext cx="44979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t>O que é um microcontrolador?</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pt-BR"/>
              <a:t>Um microcontrolador pode ser visto como um computador com configurações de hardware restrita em um único chip.</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Projetado para realizar tarefas específicas, incorporando processamento, memória e periféricos em um único hardware.</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Cada projeto de microcontrolador, busca atender necessidades específicas.</a:t>
            </a:r>
            <a:endParaRPr/>
          </a:p>
          <a:p>
            <a:pPr indent="0" lvl="0" marL="0" rtl="0" algn="just">
              <a:spcBef>
                <a:spcPts val="0"/>
              </a:spcBef>
              <a:spcAft>
                <a:spcPts val="0"/>
              </a:spcAft>
              <a:buNone/>
            </a:pPr>
            <a:r>
              <a:t/>
            </a:r>
            <a:endParaRPr/>
          </a:p>
        </p:txBody>
      </p:sp>
      <p:pic>
        <p:nvPicPr>
          <p:cNvPr id="93" name="Google Shape;93;p17"/>
          <p:cNvPicPr preferRelativeResize="0"/>
          <p:nvPr/>
        </p:nvPicPr>
        <p:blipFill>
          <a:blip r:embed="rId4">
            <a:alphaModFix/>
          </a:blip>
          <a:stretch>
            <a:fillRect/>
          </a:stretch>
        </p:blipFill>
        <p:spPr>
          <a:xfrm>
            <a:off x="5643350" y="1352550"/>
            <a:ext cx="2438400" cy="2438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3"/>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458" name="Google Shape;458;p5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459" name="Google Shape;459;p53"/>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Exemplo: </a:t>
            </a:r>
            <a:r>
              <a:rPr lang="pt-BR" sz="2400"/>
              <a:t>Piscando </a:t>
            </a:r>
            <a:r>
              <a:rPr lang="pt-BR" sz="2400"/>
              <a:t>um led</a:t>
            </a:r>
            <a:endParaRPr sz="2400"/>
          </a:p>
        </p:txBody>
      </p:sp>
      <p:sp>
        <p:nvSpPr>
          <p:cNvPr id="460" name="Google Shape;460;p53"/>
          <p:cNvSpPr txBox="1"/>
          <p:nvPr/>
        </p:nvSpPr>
        <p:spPr>
          <a:xfrm>
            <a:off x="470075" y="904875"/>
            <a:ext cx="71613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a:p>
          <a:p>
            <a:pPr indent="-317500" lvl="1" marL="1371600" rtl="0" algn="just">
              <a:spcBef>
                <a:spcPts val="0"/>
              </a:spcBef>
              <a:spcAft>
                <a:spcPts val="0"/>
              </a:spcAft>
              <a:buSzPts val="1400"/>
              <a:buChar char="○"/>
            </a:pPr>
            <a:r>
              <a:rPr lang="pt-BR"/>
              <a:t>Exemplo:</a:t>
            </a:r>
            <a:endParaRPr/>
          </a:p>
          <a:p>
            <a:pPr indent="0" lvl="0" marL="137160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461" name="Google Shape;461;p53"/>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62" name="Google Shape;462;p53"/>
          <p:cNvPicPr preferRelativeResize="0"/>
          <p:nvPr/>
        </p:nvPicPr>
        <p:blipFill>
          <a:blip r:embed="rId4">
            <a:alphaModFix/>
          </a:blip>
          <a:stretch>
            <a:fillRect/>
          </a:stretch>
        </p:blipFill>
        <p:spPr>
          <a:xfrm>
            <a:off x="1899223" y="1550325"/>
            <a:ext cx="2906283" cy="2456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4"/>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468" name="Google Shape;468;p5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469" name="Google Shape;469;p54"/>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Aplicação em IoT</a:t>
            </a:r>
            <a:endParaRPr sz="2400"/>
          </a:p>
        </p:txBody>
      </p:sp>
      <p:sp>
        <p:nvSpPr>
          <p:cNvPr id="470" name="Google Shape;470;p54"/>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471" name="Google Shape;471;p54"/>
          <p:cNvGraphicFramePr/>
          <p:nvPr/>
        </p:nvGraphicFramePr>
        <p:xfrm>
          <a:off x="981788" y="868350"/>
          <a:ext cx="3000000" cy="3000000"/>
        </p:xfrm>
        <a:graphic>
          <a:graphicData uri="http://schemas.openxmlformats.org/drawingml/2006/table">
            <a:tbl>
              <a:tblPr>
                <a:noFill/>
                <a:tableStyleId>{02D4334F-478D-4A4A-9383-5DDD0669056C}</a:tableStyleId>
              </a:tblPr>
              <a:tblGrid>
                <a:gridCol w="1350025"/>
                <a:gridCol w="5830400"/>
              </a:tblGrid>
              <a:tr h="378850">
                <a:tc>
                  <a:txBody>
                    <a:bodyPr/>
                    <a:lstStyle/>
                    <a:p>
                      <a:pPr indent="0" lvl="0" marL="0" rtl="0" algn="ctr">
                        <a:spcBef>
                          <a:spcPts val="0"/>
                        </a:spcBef>
                        <a:spcAft>
                          <a:spcPts val="0"/>
                        </a:spcAft>
                        <a:buNone/>
                      </a:pPr>
                      <a:r>
                        <a:rPr b="1" lang="pt-BR" sz="800"/>
                        <a:t>Área de Aplicação</a:t>
                      </a:r>
                      <a:endParaRPr b="1" sz="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EEEEE"/>
                    </a:solidFill>
                  </a:tcPr>
                </a:tc>
                <a:tc>
                  <a:txBody>
                    <a:bodyPr/>
                    <a:lstStyle/>
                    <a:p>
                      <a:pPr indent="0" lvl="0" marL="0" rtl="0" algn="ctr">
                        <a:spcBef>
                          <a:spcPts val="0"/>
                        </a:spcBef>
                        <a:spcAft>
                          <a:spcPts val="0"/>
                        </a:spcAft>
                        <a:buNone/>
                      </a:pPr>
                      <a:r>
                        <a:rPr b="1" lang="pt-BR" sz="800"/>
                        <a:t>Descrição</a:t>
                      </a:r>
                      <a:endParaRPr b="1" sz="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EEEEE"/>
                    </a:solidFill>
                  </a:tcPr>
                </a:tc>
              </a:tr>
              <a:tr h="632450">
                <a:tc>
                  <a:txBody>
                    <a:bodyPr/>
                    <a:lstStyle/>
                    <a:p>
                      <a:pPr indent="0" lvl="0" marL="0" rtl="0" algn="just">
                        <a:lnSpc>
                          <a:spcPct val="115000"/>
                        </a:lnSpc>
                        <a:spcBef>
                          <a:spcPts val="0"/>
                        </a:spcBef>
                        <a:spcAft>
                          <a:spcPts val="0"/>
                        </a:spcAft>
                        <a:buNone/>
                      </a:pPr>
                      <a:r>
                        <a:rPr lang="pt-BR" sz="800">
                          <a:solidFill>
                            <a:srgbClr val="000000"/>
                          </a:solidFill>
                          <a:highlight>
                            <a:srgbClr val="FFFFFF"/>
                          </a:highlight>
                        </a:rPr>
                        <a:t>Gestão de Energia </a:t>
                      </a:r>
                      <a:endParaRPr sz="800">
                        <a:solidFill>
                          <a:srgbClr val="000000"/>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pt-BR" sz="800">
                          <a:solidFill>
                            <a:srgbClr val="000000"/>
                          </a:solidFill>
                          <a:highlight>
                            <a:srgbClr val="FFFFFF"/>
                          </a:highlight>
                        </a:rPr>
                        <a:t>A integração de fontes de energia com a IoT pode permitir uma</a:t>
                      </a:r>
                      <a:r>
                        <a:rPr lang="pt-BR" sz="800">
                          <a:solidFill>
                            <a:srgbClr val="000000"/>
                          </a:solidFill>
                        </a:rPr>
                        <a:t> </a:t>
                      </a:r>
                      <a:r>
                        <a:rPr lang="pt-BR" sz="800">
                          <a:solidFill>
                            <a:srgbClr val="000000"/>
                          </a:solidFill>
                          <a:highlight>
                            <a:srgbClr val="FFFFFF"/>
                          </a:highlight>
                        </a:rPr>
                        <a:t>maior eficiência energética. Sensores podem ser usados para monitorar o consumo de energia em tempo real, enquanto algoritmos</a:t>
                      </a:r>
                      <a:r>
                        <a:rPr lang="pt-BR" sz="800">
                          <a:solidFill>
                            <a:srgbClr val="000000"/>
                          </a:solidFill>
                        </a:rPr>
                        <a:t> </a:t>
                      </a:r>
                      <a:r>
                        <a:rPr lang="pt-BR" sz="800">
                          <a:solidFill>
                            <a:srgbClr val="000000"/>
                          </a:solidFill>
                          <a:highlight>
                            <a:srgbClr val="FFFFFF"/>
                          </a:highlight>
                        </a:rPr>
                        <a:t>de aprendizado de máquina podem ajustar a distribuição de energia com base na demanda (AAZAM; ZEADALLY; HARRAS,2018).</a:t>
                      </a:r>
                      <a:endParaRPr sz="800">
                        <a:solidFill>
                          <a:srgbClr val="000000"/>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83950">
                <a:tc>
                  <a:txBody>
                    <a:bodyPr/>
                    <a:lstStyle/>
                    <a:p>
                      <a:pPr indent="0" lvl="0" marL="0" rtl="0" algn="just">
                        <a:lnSpc>
                          <a:spcPct val="115000"/>
                        </a:lnSpc>
                        <a:spcBef>
                          <a:spcPts val="0"/>
                        </a:spcBef>
                        <a:spcAft>
                          <a:spcPts val="0"/>
                        </a:spcAft>
                        <a:buNone/>
                      </a:pPr>
                      <a:r>
                        <a:rPr lang="pt-BR" sz="800">
                          <a:solidFill>
                            <a:srgbClr val="000000"/>
                          </a:solidFill>
                          <a:highlight>
                            <a:srgbClr val="FFFFFF"/>
                          </a:highlight>
                        </a:rPr>
                        <a:t>Disponibilidade Energética</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pt-BR" sz="800">
                          <a:solidFill>
                            <a:srgbClr val="000000"/>
                          </a:solidFill>
                          <a:highlight>
                            <a:srgbClr val="FFFFFF"/>
                          </a:highlight>
                        </a:rPr>
                        <a:t>Sistemas inteligentes baseados em IoT podem ajudar na detecção de falhas em sistemas elétricos, analisando os parâmetros operacionais em tempo real. Ao identificar qualquer desvio ou anomalia nos padrões normais de funcionamento, esses sistemas inteligentes podem emitir alertas ou ativar atuadores de forma autônoma para prevenir falhas ou interrupções no fornecimento de energia (HAMIED et al., 2023).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92925">
                <a:tc>
                  <a:txBody>
                    <a:bodyPr/>
                    <a:lstStyle/>
                    <a:p>
                      <a:pPr indent="0" lvl="0" marL="0" rtl="0" algn="just">
                        <a:lnSpc>
                          <a:spcPct val="115000"/>
                        </a:lnSpc>
                        <a:spcBef>
                          <a:spcPts val="0"/>
                        </a:spcBef>
                        <a:spcAft>
                          <a:spcPts val="0"/>
                        </a:spcAft>
                        <a:buNone/>
                      </a:pPr>
                      <a:r>
                        <a:rPr lang="pt-BR" sz="800">
                          <a:solidFill>
                            <a:srgbClr val="000000"/>
                          </a:solidFill>
                          <a:highlight>
                            <a:srgbClr val="FFFFFF"/>
                          </a:highlight>
                        </a:rPr>
                        <a:t>Rede Elétrica Inteligente</a:t>
                      </a:r>
                      <a:endParaRPr sz="800">
                        <a:solidFill>
                          <a:srgbClr val="000000"/>
                        </a:solidFill>
                        <a:highlight>
                          <a:srgbClr val="FFFFFF"/>
                        </a:highlight>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just">
                        <a:spcBef>
                          <a:spcPts val="0"/>
                        </a:spcBef>
                        <a:spcAft>
                          <a:spcPts val="0"/>
                        </a:spcAft>
                        <a:buNone/>
                      </a:pPr>
                      <a:r>
                        <a:rPr lang="pt-BR" sz="800">
                          <a:solidFill>
                            <a:srgbClr val="000000"/>
                          </a:solidFill>
                          <a:highlight>
                            <a:srgbClr val="FFFFFF"/>
                          </a:highlight>
                        </a:rPr>
                        <a:t>Avanços tecnológicos podem ser feitos na rede elétrica convencional incorporando IoT para transformá-la em uma rede inteligente. Uma rede inteligente pode estabelecer um sistema de gerenciamento de energia controlando o fornecimento de energia com relação à demanda (RAMSON; VISHNU; SHANMUGAM, 2020).</a:t>
                      </a:r>
                      <a:endParaRPr sz="800"/>
                    </a:p>
                  </a:txBody>
                  <a:tcPr marT="91425" marB="91425" marR="91425" marL="91425">
                    <a:lnT cap="flat" cmpd="sng" w="9525">
                      <a:solidFill>
                        <a:srgbClr val="9E9E9E"/>
                      </a:solidFill>
                      <a:prstDash val="solid"/>
                      <a:round/>
                      <a:headEnd len="sm" w="sm" type="none"/>
                      <a:tailEnd len="sm" w="sm" type="none"/>
                    </a:lnT>
                  </a:tcPr>
                </a:tc>
              </a:tr>
              <a:tr h="496275">
                <a:tc>
                  <a:txBody>
                    <a:bodyPr/>
                    <a:lstStyle/>
                    <a:p>
                      <a:pPr indent="0" lvl="0" marL="0" rtl="0" algn="just">
                        <a:lnSpc>
                          <a:spcPct val="115000"/>
                        </a:lnSpc>
                        <a:spcBef>
                          <a:spcPts val="0"/>
                        </a:spcBef>
                        <a:spcAft>
                          <a:spcPts val="0"/>
                        </a:spcAft>
                        <a:buClr>
                          <a:srgbClr val="000000"/>
                        </a:buClr>
                        <a:buSzPts val="1100"/>
                        <a:buFont typeface="Arial"/>
                        <a:buNone/>
                      </a:pPr>
                      <a:r>
                        <a:rPr lang="pt-BR" sz="800">
                          <a:solidFill>
                            <a:srgbClr val="000000"/>
                          </a:solidFill>
                          <a:highlight>
                            <a:srgbClr val="FFFFFF"/>
                          </a:highlight>
                        </a:rPr>
                        <a:t>Armazenamento</a:t>
                      </a:r>
                      <a:endParaRPr sz="800">
                        <a:solidFill>
                          <a:srgbClr val="000000"/>
                        </a:solidFill>
                        <a:highlight>
                          <a:srgbClr val="FFFFFF"/>
                        </a:highlight>
                      </a:endParaRPr>
                    </a:p>
                    <a:p>
                      <a:pPr indent="0" lvl="0" marL="0" rtl="0" algn="just">
                        <a:lnSpc>
                          <a:spcPct val="115000"/>
                        </a:lnSpc>
                        <a:spcBef>
                          <a:spcPts val="0"/>
                        </a:spcBef>
                        <a:spcAft>
                          <a:spcPts val="0"/>
                        </a:spcAft>
                        <a:buNone/>
                      </a:pPr>
                      <a:r>
                        <a:rPr lang="pt-BR" sz="800">
                          <a:solidFill>
                            <a:srgbClr val="000000"/>
                          </a:solidFill>
                          <a:highlight>
                            <a:srgbClr val="FFFFFF"/>
                          </a:highlight>
                        </a:rPr>
                        <a:t>Inteligente de Energia</a:t>
                      </a:r>
                      <a:endParaRPr sz="800">
                        <a:solidFill>
                          <a:srgbClr val="000000"/>
                        </a:solidFill>
                        <a:highlight>
                          <a:srgbClr val="FFFFFF"/>
                        </a:highlight>
                      </a:endParaRPr>
                    </a:p>
                  </a:txBody>
                  <a:tcPr marT="91425" marB="91425" marR="91425" marL="91425"/>
                </a:tc>
                <a:tc>
                  <a:txBody>
                    <a:bodyPr/>
                    <a:lstStyle/>
                    <a:p>
                      <a:pPr indent="0" lvl="0" marL="0" rtl="0" algn="just">
                        <a:spcBef>
                          <a:spcPts val="0"/>
                        </a:spcBef>
                        <a:spcAft>
                          <a:spcPts val="0"/>
                        </a:spcAft>
                        <a:buNone/>
                      </a:pPr>
                      <a:r>
                        <a:rPr lang="pt-BR" sz="800">
                          <a:solidFill>
                            <a:srgbClr val="000000"/>
                          </a:solidFill>
                          <a:highlight>
                            <a:srgbClr val="FFFFFF"/>
                          </a:highlight>
                        </a:rPr>
                        <a:t>A IoT pode ser utilizada para melhorar a flexibilidade, identificando o melhor momento para armazenar energia em bateria ou enviar a energia produzida para a rede elétrica, conforme os custos e taxas do momento(MOTLAGH et al., 2020).</a:t>
                      </a:r>
                      <a:endParaRPr sz="800"/>
                    </a:p>
                  </a:txBody>
                  <a:tcPr marT="91425" marB="91425" marR="91425" marL="91425"/>
                </a:tc>
              </a:tr>
              <a:tr h="724675">
                <a:tc>
                  <a:txBody>
                    <a:bodyPr/>
                    <a:lstStyle/>
                    <a:p>
                      <a:pPr indent="0" lvl="0" marL="0" rtl="0" algn="just">
                        <a:lnSpc>
                          <a:spcPct val="115000"/>
                        </a:lnSpc>
                        <a:spcBef>
                          <a:spcPts val="0"/>
                        </a:spcBef>
                        <a:spcAft>
                          <a:spcPts val="0"/>
                        </a:spcAft>
                        <a:buNone/>
                      </a:pPr>
                      <a:r>
                        <a:rPr lang="pt-BR" sz="800">
                          <a:solidFill>
                            <a:srgbClr val="000000"/>
                          </a:solidFill>
                          <a:highlight>
                            <a:srgbClr val="FFFFFF"/>
                          </a:highlight>
                        </a:rPr>
                        <a:t>Economia Inteligente de Energia </a:t>
                      </a:r>
                      <a:endParaRPr sz="800">
                        <a:solidFill>
                          <a:srgbClr val="000000"/>
                        </a:solidFill>
                        <a:highlight>
                          <a:srgbClr val="FFFFFF"/>
                        </a:highlight>
                      </a:endParaRPr>
                    </a:p>
                  </a:txBody>
                  <a:tcPr marT="91425" marB="91425" marR="91425" marL="91425"/>
                </a:tc>
                <a:tc>
                  <a:txBody>
                    <a:bodyPr/>
                    <a:lstStyle/>
                    <a:p>
                      <a:pPr indent="0" lvl="0" marL="0" rtl="0" algn="just">
                        <a:spcBef>
                          <a:spcPts val="0"/>
                        </a:spcBef>
                        <a:spcAft>
                          <a:spcPts val="0"/>
                        </a:spcAft>
                        <a:buNone/>
                      </a:pPr>
                      <a:r>
                        <a:rPr lang="pt-BR" sz="800">
                          <a:solidFill>
                            <a:srgbClr val="000000"/>
                          </a:solidFill>
                          <a:highlight>
                            <a:srgbClr val="FFFFFF"/>
                          </a:highlight>
                        </a:rPr>
                        <a:t>A implementação da IoT para o monitoramento inteligente de objetos pode ter impacto na economia de energia. Com a capacidade de coletar e analisar dados em tempo real, esses sistemas podem identificar ineficiências energéticas nos equipamentos. Esta análise permite a estratégias de gestão de energia mais eficientes, ajustando automaticamente o consumo de energia com base nas necessidades reais (MOTLAGH et al., 2020). </a:t>
                      </a:r>
                      <a:endParaRPr sz="800">
                        <a:solidFill>
                          <a:srgbClr val="000000"/>
                        </a:solidFill>
                        <a:highlight>
                          <a:srgbClr val="FFFFFF"/>
                        </a:highlight>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5"/>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477" name="Google Shape;477;p5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478" name="Google Shape;478;p55"/>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Projeto 1</a:t>
            </a:r>
            <a:endParaRPr sz="2400"/>
          </a:p>
        </p:txBody>
      </p:sp>
      <p:sp>
        <p:nvSpPr>
          <p:cNvPr id="479" name="Google Shape;479;p55"/>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0" name="Google Shape;480;p55"/>
          <p:cNvSpPr txBox="1"/>
          <p:nvPr/>
        </p:nvSpPr>
        <p:spPr>
          <a:xfrm>
            <a:off x="470075" y="1073275"/>
            <a:ext cx="4929300" cy="2986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Através da IoT, foi desenvolvido um projeto para monitorar uma área de painéis fotovoltaicos.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Os parâmetros monitorados foram temperatura e radiação ultravioleta.</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A tecnologia LoRa foi empregada, em um módulo integrado a um ESP32.</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A tecnologia LoRa é uma tecnologia de comunicação sem fio, para transmissão de dados em longa distância e com baixo custo energético (caracterizada como uma LPWAN).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6"/>
          <p:cNvPicPr preferRelativeResize="0"/>
          <p:nvPr/>
        </p:nvPicPr>
        <p:blipFill>
          <a:blip r:embed="rId3">
            <a:alphaModFix/>
          </a:blip>
          <a:stretch>
            <a:fillRect/>
          </a:stretch>
        </p:blipFill>
        <p:spPr>
          <a:xfrm>
            <a:off x="4192650" y="793650"/>
            <a:ext cx="4796275" cy="3269949"/>
          </a:xfrm>
          <a:prstGeom prst="rect">
            <a:avLst/>
          </a:prstGeom>
          <a:noFill/>
          <a:ln>
            <a:noFill/>
          </a:ln>
        </p:spPr>
      </p:pic>
      <p:pic>
        <p:nvPicPr>
          <p:cNvPr id="486" name="Google Shape;486;p56"/>
          <p:cNvPicPr preferRelativeResize="0"/>
          <p:nvPr/>
        </p:nvPicPr>
        <p:blipFill rotWithShape="1">
          <a:blip r:embed="rId4">
            <a:alphaModFix/>
          </a:blip>
          <a:srcRect b="0" l="0" r="0" t="0"/>
          <a:stretch/>
        </p:blipFill>
        <p:spPr>
          <a:xfrm>
            <a:off x="286918" y="4785750"/>
            <a:ext cx="1253880" cy="218427"/>
          </a:xfrm>
          <a:prstGeom prst="rect">
            <a:avLst/>
          </a:prstGeom>
          <a:noFill/>
          <a:ln>
            <a:noFill/>
          </a:ln>
        </p:spPr>
      </p:pic>
      <p:sp>
        <p:nvSpPr>
          <p:cNvPr id="487" name="Google Shape;487;p5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488" name="Google Shape;488;p56"/>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None/>
            </a:pPr>
            <a:r>
              <a:rPr lang="pt-BR" sz="2400"/>
              <a:t>Projeto 1</a:t>
            </a:r>
            <a:endParaRPr sz="2400"/>
          </a:p>
        </p:txBody>
      </p:sp>
      <p:sp>
        <p:nvSpPr>
          <p:cNvPr id="489" name="Google Shape;489;p56"/>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0" name="Google Shape;490;p56"/>
          <p:cNvSpPr txBox="1"/>
          <p:nvPr/>
        </p:nvSpPr>
        <p:spPr>
          <a:xfrm>
            <a:off x="233875" y="1088250"/>
            <a:ext cx="3841500" cy="332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pt-BR" sz="1200"/>
              <a:t>Para o projeto, os seguintes objetivos foram traçados:</a:t>
            </a:r>
            <a:endParaRPr i="1" sz="1200"/>
          </a:p>
          <a:p>
            <a:pPr indent="0" lvl="0" marL="457200" rtl="0" algn="just">
              <a:spcBef>
                <a:spcPts val="0"/>
              </a:spcBef>
              <a:spcAft>
                <a:spcPts val="0"/>
              </a:spcAft>
              <a:buNone/>
            </a:pPr>
            <a:r>
              <a:t/>
            </a:r>
            <a:endParaRPr i="1" sz="1200"/>
          </a:p>
          <a:p>
            <a:pPr indent="-304800" lvl="0" marL="457200" rtl="0" algn="just">
              <a:spcBef>
                <a:spcPts val="0"/>
              </a:spcBef>
              <a:spcAft>
                <a:spcPts val="0"/>
              </a:spcAft>
              <a:buSzPts val="1200"/>
              <a:buChar char="●"/>
            </a:pPr>
            <a:r>
              <a:rPr i="1" lang="pt-BR" sz="1200"/>
              <a:t>Coletar os dados dos sensores com ESP32 LoRa;</a:t>
            </a:r>
            <a:endParaRPr i="1" sz="1200"/>
          </a:p>
          <a:p>
            <a:pPr indent="0" lvl="0" marL="1371600" rtl="0" algn="just">
              <a:spcBef>
                <a:spcPts val="0"/>
              </a:spcBef>
              <a:spcAft>
                <a:spcPts val="0"/>
              </a:spcAft>
              <a:buNone/>
            </a:pPr>
            <a:r>
              <a:t/>
            </a:r>
            <a:endParaRPr i="1" sz="1200"/>
          </a:p>
          <a:p>
            <a:pPr indent="-304800" lvl="0" marL="457200" rtl="0" algn="just">
              <a:spcBef>
                <a:spcPts val="0"/>
              </a:spcBef>
              <a:spcAft>
                <a:spcPts val="0"/>
              </a:spcAft>
              <a:buSzPts val="1200"/>
              <a:buChar char="●"/>
            </a:pPr>
            <a:r>
              <a:rPr i="1" lang="pt-BR" sz="1200"/>
              <a:t>Enviar os dados para um Gateway ESP32 LoRa via radiofrequência;</a:t>
            </a:r>
            <a:endParaRPr i="1" sz="1200"/>
          </a:p>
          <a:p>
            <a:pPr indent="0" lvl="0" marL="1371600" rtl="0" algn="just">
              <a:spcBef>
                <a:spcPts val="0"/>
              </a:spcBef>
              <a:spcAft>
                <a:spcPts val="0"/>
              </a:spcAft>
              <a:buNone/>
            </a:pPr>
            <a:r>
              <a:t/>
            </a:r>
            <a:endParaRPr i="1" sz="1200"/>
          </a:p>
          <a:p>
            <a:pPr indent="-304800" lvl="0" marL="457200" rtl="0" algn="just">
              <a:spcBef>
                <a:spcPts val="0"/>
              </a:spcBef>
              <a:spcAft>
                <a:spcPts val="0"/>
              </a:spcAft>
              <a:buSzPts val="1200"/>
              <a:buChar char="●"/>
            </a:pPr>
            <a:r>
              <a:rPr i="1" lang="pt-BR" sz="1200"/>
              <a:t>Conectar ESP32 LoRa a uma rede Wi-FI;</a:t>
            </a:r>
            <a:endParaRPr i="1" sz="1200"/>
          </a:p>
          <a:p>
            <a:pPr indent="0" lvl="0" marL="914400" rtl="0" algn="just">
              <a:spcBef>
                <a:spcPts val="0"/>
              </a:spcBef>
              <a:spcAft>
                <a:spcPts val="0"/>
              </a:spcAft>
              <a:buNone/>
            </a:pPr>
            <a:r>
              <a:t/>
            </a:r>
            <a:endParaRPr i="1" sz="1200"/>
          </a:p>
          <a:p>
            <a:pPr indent="-304800" lvl="0" marL="457200" rtl="0" algn="just">
              <a:spcBef>
                <a:spcPts val="0"/>
              </a:spcBef>
              <a:spcAft>
                <a:spcPts val="0"/>
              </a:spcAft>
              <a:buSzPts val="1200"/>
              <a:buChar char="●"/>
            </a:pPr>
            <a:r>
              <a:rPr i="1" lang="pt-BR" sz="1200"/>
              <a:t>Fazer uma publicação dos dados em um broker MQTT;</a:t>
            </a:r>
            <a:endParaRPr i="1" sz="1200"/>
          </a:p>
          <a:p>
            <a:pPr indent="0" lvl="0" marL="914400" rtl="0" algn="just">
              <a:spcBef>
                <a:spcPts val="0"/>
              </a:spcBef>
              <a:spcAft>
                <a:spcPts val="0"/>
              </a:spcAft>
              <a:buNone/>
            </a:pPr>
            <a:r>
              <a:t/>
            </a:r>
            <a:endParaRPr i="1" sz="1200"/>
          </a:p>
          <a:p>
            <a:pPr indent="-304800" lvl="0" marL="457200" rtl="0" algn="just">
              <a:spcBef>
                <a:spcPts val="0"/>
              </a:spcBef>
              <a:spcAft>
                <a:spcPts val="0"/>
              </a:spcAft>
              <a:buSzPts val="1200"/>
              <a:buChar char="●"/>
            </a:pPr>
            <a:r>
              <a:rPr i="1" lang="pt-BR" sz="1200"/>
              <a:t>Enviar os dados do broker MQTT para os subscribers;</a:t>
            </a:r>
            <a:endParaRPr i="1" sz="1200"/>
          </a:p>
          <a:p>
            <a:pPr indent="0" lvl="0" marL="457200" rtl="0" algn="just">
              <a:spcBef>
                <a:spcPts val="0"/>
              </a:spcBef>
              <a:spcAft>
                <a:spcPts val="0"/>
              </a:spcAft>
              <a:buNone/>
            </a:pPr>
            <a:r>
              <a:t/>
            </a:r>
            <a:endParaRPr i="1" sz="1200"/>
          </a:p>
          <a:p>
            <a:pPr indent="-304800" lvl="0" marL="457200" rtl="0" algn="just">
              <a:spcBef>
                <a:spcPts val="0"/>
              </a:spcBef>
              <a:spcAft>
                <a:spcPts val="0"/>
              </a:spcAft>
              <a:buSzPts val="1200"/>
              <a:buChar char="●"/>
            </a:pPr>
            <a:r>
              <a:rPr i="1" lang="pt-BR" sz="1200"/>
              <a:t>Mostrar os dados em uma dashboard.</a:t>
            </a:r>
            <a:endParaRPr i="1"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57"/>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496" name="Google Shape;496;p5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pt-BR"/>
              <a:t>‹#›</a:t>
            </a:fld>
            <a:endParaRPr>
              <a:solidFill>
                <a:schemeClr val="dk2"/>
              </a:solidFill>
            </a:endParaRPr>
          </a:p>
        </p:txBody>
      </p:sp>
      <p:sp>
        <p:nvSpPr>
          <p:cNvPr id="497" name="Google Shape;497;p57"/>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None/>
            </a:pPr>
            <a:r>
              <a:rPr lang="pt-BR" sz="2400"/>
              <a:t>Projeto 1</a:t>
            </a:r>
            <a:endParaRPr sz="2400"/>
          </a:p>
        </p:txBody>
      </p:sp>
      <p:sp>
        <p:nvSpPr>
          <p:cNvPr id="498" name="Google Shape;498;p57"/>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499" name="Google Shape;499;p57"/>
          <p:cNvGraphicFramePr/>
          <p:nvPr/>
        </p:nvGraphicFramePr>
        <p:xfrm>
          <a:off x="1299850" y="1484900"/>
          <a:ext cx="3000000" cy="3000000"/>
        </p:xfrm>
        <a:graphic>
          <a:graphicData uri="http://schemas.openxmlformats.org/drawingml/2006/table">
            <a:tbl>
              <a:tblPr>
                <a:noFill/>
                <a:tableStyleId>{02D4334F-478D-4A4A-9383-5DDD0669056C}</a:tableStyleId>
              </a:tblPr>
              <a:tblGrid>
                <a:gridCol w="3272150"/>
                <a:gridCol w="3272150"/>
              </a:tblGrid>
              <a:tr h="430625">
                <a:tc>
                  <a:txBody>
                    <a:bodyPr/>
                    <a:lstStyle/>
                    <a:p>
                      <a:pPr indent="0" lvl="0" marL="0" rtl="0" algn="l">
                        <a:spcBef>
                          <a:spcPts val="0"/>
                        </a:spcBef>
                        <a:spcAft>
                          <a:spcPts val="0"/>
                        </a:spcAft>
                        <a:buNone/>
                      </a:pPr>
                      <a:r>
                        <a:rPr b="1" lang="pt-BR"/>
                        <a:t>Tecnologias</a:t>
                      </a:r>
                      <a:endParaRPr b="1"/>
                    </a:p>
                  </a:txBody>
                  <a:tcPr marT="91425" marB="91425" marR="91425" marL="91425"/>
                </a:tc>
                <a:tc>
                  <a:txBody>
                    <a:bodyPr/>
                    <a:lstStyle/>
                    <a:p>
                      <a:pPr indent="0" lvl="0" marL="0" rtl="0" algn="l">
                        <a:spcBef>
                          <a:spcPts val="0"/>
                        </a:spcBef>
                        <a:spcAft>
                          <a:spcPts val="0"/>
                        </a:spcAft>
                        <a:buNone/>
                      </a:pPr>
                      <a:r>
                        <a:rPr b="1" lang="pt-BR"/>
                        <a:t>Descrição</a:t>
                      </a:r>
                      <a:endParaRPr b="1"/>
                    </a:p>
                  </a:txBody>
                  <a:tcPr marT="91425" marB="91425" marR="91425" marL="91425"/>
                </a:tc>
              </a:tr>
              <a:tr h="435875">
                <a:tc>
                  <a:txBody>
                    <a:bodyPr/>
                    <a:lstStyle/>
                    <a:p>
                      <a:pPr indent="0" lvl="0" marL="0" rtl="0" algn="l">
                        <a:spcBef>
                          <a:spcPts val="0"/>
                        </a:spcBef>
                        <a:spcAft>
                          <a:spcPts val="0"/>
                        </a:spcAft>
                        <a:buNone/>
                      </a:pPr>
                      <a:r>
                        <a:rPr lang="pt-BR"/>
                        <a:t>Protocolo de comunicação</a:t>
                      </a:r>
                      <a:endParaRPr/>
                    </a:p>
                  </a:txBody>
                  <a:tcPr marT="91425" marB="91425" marR="91425" marL="91425" anchor="ctr"/>
                </a:tc>
                <a:tc>
                  <a:txBody>
                    <a:bodyPr/>
                    <a:lstStyle/>
                    <a:p>
                      <a:pPr indent="0" lvl="0" marL="0" rtl="0" algn="l">
                        <a:spcBef>
                          <a:spcPts val="0"/>
                        </a:spcBef>
                        <a:spcAft>
                          <a:spcPts val="0"/>
                        </a:spcAft>
                        <a:buNone/>
                      </a:pPr>
                      <a:r>
                        <a:rPr lang="pt-BR"/>
                        <a:t>LoRaWAN/Wi-FI</a:t>
                      </a:r>
                      <a:endParaRPr/>
                    </a:p>
                  </a:txBody>
                  <a:tcPr marT="91425" marB="91425" marR="91425" marL="91425" anchor="ctr"/>
                </a:tc>
              </a:tr>
              <a:tr h="430625">
                <a:tc>
                  <a:txBody>
                    <a:bodyPr/>
                    <a:lstStyle/>
                    <a:p>
                      <a:pPr indent="0" lvl="0" marL="0" rtl="0" algn="l">
                        <a:spcBef>
                          <a:spcPts val="0"/>
                        </a:spcBef>
                        <a:spcAft>
                          <a:spcPts val="0"/>
                        </a:spcAft>
                        <a:buNone/>
                      </a:pPr>
                      <a:r>
                        <a:rPr lang="pt-BR"/>
                        <a:t>Protocolo de Camada de Aplicação</a:t>
                      </a:r>
                      <a:endParaRPr/>
                    </a:p>
                  </a:txBody>
                  <a:tcPr marT="91425" marB="91425" marR="91425" marL="91425" anchor="ctr"/>
                </a:tc>
                <a:tc>
                  <a:txBody>
                    <a:bodyPr/>
                    <a:lstStyle/>
                    <a:p>
                      <a:pPr indent="0" lvl="0" marL="0" rtl="0" algn="l">
                        <a:spcBef>
                          <a:spcPts val="0"/>
                        </a:spcBef>
                        <a:spcAft>
                          <a:spcPts val="0"/>
                        </a:spcAft>
                        <a:buNone/>
                      </a:pPr>
                      <a:r>
                        <a:rPr lang="pt-BR"/>
                        <a:t>MQTT/Mosquitto</a:t>
                      </a:r>
                      <a:endParaRPr/>
                    </a:p>
                  </a:txBody>
                  <a:tcPr marT="91425" marB="91425" marR="91425" marL="91425" anchor="ctr"/>
                </a:tc>
              </a:tr>
              <a:tr h="430625">
                <a:tc>
                  <a:txBody>
                    <a:bodyPr/>
                    <a:lstStyle/>
                    <a:p>
                      <a:pPr indent="0" lvl="0" marL="0" rtl="0" algn="l">
                        <a:spcBef>
                          <a:spcPts val="0"/>
                        </a:spcBef>
                        <a:spcAft>
                          <a:spcPts val="0"/>
                        </a:spcAft>
                        <a:buNone/>
                      </a:pPr>
                      <a:r>
                        <a:rPr lang="pt-BR"/>
                        <a:t>Microcontrolador e Gateway</a:t>
                      </a:r>
                      <a:endParaRPr/>
                    </a:p>
                  </a:txBody>
                  <a:tcPr marT="91425" marB="91425" marR="91425" marL="91425" anchor="ctr"/>
                </a:tc>
                <a:tc>
                  <a:txBody>
                    <a:bodyPr/>
                    <a:lstStyle/>
                    <a:p>
                      <a:pPr indent="0" lvl="0" marL="0" rtl="0" algn="l">
                        <a:spcBef>
                          <a:spcPts val="0"/>
                        </a:spcBef>
                        <a:spcAft>
                          <a:spcPts val="0"/>
                        </a:spcAft>
                        <a:buNone/>
                      </a:pPr>
                      <a:r>
                        <a:rPr lang="pt-BR"/>
                        <a:t>2x </a:t>
                      </a:r>
                      <a:r>
                        <a:rPr lang="pt-BR"/>
                        <a:t>Heltec WiFi LoRa 32(V3)</a:t>
                      </a:r>
                      <a:endParaRPr/>
                    </a:p>
                  </a:txBody>
                  <a:tcPr marT="91425" marB="91425" marR="91425" marL="91425" anchor="ctr"/>
                </a:tc>
              </a:tr>
              <a:tr h="430625">
                <a:tc>
                  <a:txBody>
                    <a:bodyPr/>
                    <a:lstStyle/>
                    <a:p>
                      <a:pPr indent="0" lvl="0" marL="0" rtl="0" algn="l">
                        <a:spcBef>
                          <a:spcPts val="0"/>
                        </a:spcBef>
                        <a:spcAft>
                          <a:spcPts val="0"/>
                        </a:spcAft>
                        <a:buNone/>
                      </a:pPr>
                      <a:r>
                        <a:rPr lang="pt-BR"/>
                        <a:t>Sensor</a:t>
                      </a:r>
                      <a:endParaRPr/>
                    </a:p>
                  </a:txBody>
                  <a:tcPr marT="91425" marB="91425" marR="91425" marL="91425" anchor="ctr"/>
                </a:tc>
                <a:tc>
                  <a:txBody>
                    <a:bodyPr/>
                    <a:lstStyle/>
                    <a:p>
                      <a:pPr indent="0" lvl="0" marL="0" rtl="0" algn="l">
                        <a:spcBef>
                          <a:spcPts val="0"/>
                        </a:spcBef>
                        <a:spcAft>
                          <a:spcPts val="0"/>
                        </a:spcAft>
                        <a:buNone/>
                      </a:pPr>
                      <a:r>
                        <a:rPr lang="pt-BR"/>
                        <a:t>DHT11 e UV UVM-30A</a:t>
                      </a:r>
                      <a:endParaRPr/>
                    </a:p>
                  </a:txBody>
                  <a:tcPr marT="91425" marB="91425" marR="91425" marL="91425" anchor="ctr"/>
                </a:tc>
              </a:tr>
              <a:tr h="430625">
                <a:tc>
                  <a:txBody>
                    <a:bodyPr/>
                    <a:lstStyle/>
                    <a:p>
                      <a:pPr indent="0" lvl="0" marL="0" rtl="0" algn="l">
                        <a:spcBef>
                          <a:spcPts val="0"/>
                        </a:spcBef>
                        <a:spcAft>
                          <a:spcPts val="0"/>
                        </a:spcAft>
                        <a:buNone/>
                      </a:pPr>
                      <a:r>
                        <a:rPr lang="pt-BR"/>
                        <a:t>Interface Web</a:t>
                      </a:r>
                      <a:endParaRPr/>
                    </a:p>
                  </a:txBody>
                  <a:tcPr marT="91425" marB="91425" marR="91425" marL="91425" anchor="ctr"/>
                </a:tc>
                <a:tc>
                  <a:txBody>
                    <a:bodyPr/>
                    <a:lstStyle/>
                    <a:p>
                      <a:pPr indent="0" lvl="0" marL="0" rtl="0" algn="l">
                        <a:spcBef>
                          <a:spcPts val="0"/>
                        </a:spcBef>
                        <a:spcAft>
                          <a:spcPts val="0"/>
                        </a:spcAft>
                        <a:buNone/>
                      </a:pPr>
                      <a:r>
                        <a:rPr lang="pt-BR"/>
                        <a:t>Flutter</a:t>
                      </a:r>
                      <a:endParaRPr/>
                    </a:p>
                  </a:txBody>
                  <a:tcPr marT="91425" marB="91425" marR="91425" marL="91425" anchor="ctr"/>
                </a:tc>
              </a:tr>
            </a:tbl>
          </a:graphicData>
        </a:graphic>
      </p:graphicFrame>
      <p:sp>
        <p:nvSpPr>
          <p:cNvPr id="500" name="Google Shape;500;p57"/>
          <p:cNvSpPr txBox="1"/>
          <p:nvPr/>
        </p:nvSpPr>
        <p:spPr>
          <a:xfrm>
            <a:off x="680575" y="870575"/>
            <a:ext cx="756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rPr>
              <a:t>Para implementação do projeto, os seguintes componentes e tecnologias foram empregadas: </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58"/>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506" name="Google Shape;506;p5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507" name="Google Shape;507;p58"/>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Projeto 1</a:t>
            </a:r>
            <a:endParaRPr sz="2400"/>
          </a:p>
        </p:txBody>
      </p:sp>
      <p:sp>
        <p:nvSpPr>
          <p:cNvPr id="508" name="Google Shape;508;p58"/>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9" name="Google Shape;509;p58"/>
          <p:cNvSpPr txBox="1"/>
          <p:nvPr/>
        </p:nvSpPr>
        <p:spPr>
          <a:xfrm>
            <a:off x="470075" y="1073275"/>
            <a:ext cx="8216700" cy="615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Para implementar o projeto, monte o circuito da imagem e siga as </a:t>
            </a:r>
            <a:r>
              <a:rPr lang="pt-BR"/>
              <a:t>instruções</a:t>
            </a:r>
            <a:r>
              <a:rPr lang="pt-BR"/>
              <a:t> encontradas no README deste </a:t>
            </a:r>
            <a:r>
              <a:rPr lang="pt-BR" u="sng">
                <a:solidFill>
                  <a:schemeClr val="hlink"/>
                </a:solidFill>
                <a:hlinkClick r:id="rId4"/>
              </a:rPr>
              <a:t>repositório</a:t>
            </a:r>
            <a:r>
              <a:rPr lang="pt-BR"/>
              <a:t> no Github para fazer a programação dos dispositivos ESP32</a:t>
            </a:r>
            <a:endParaRPr/>
          </a:p>
        </p:txBody>
      </p:sp>
      <p:pic>
        <p:nvPicPr>
          <p:cNvPr id="510" name="Google Shape;510;p58"/>
          <p:cNvPicPr preferRelativeResize="0"/>
          <p:nvPr/>
        </p:nvPicPr>
        <p:blipFill rotWithShape="1">
          <a:blip r:embed="rId5">
            <a:alphaModFix/>
          </a:blip>
          <a:srcRect b="0" l="-3340" r="3340" t="0"/>
          <a:stretch/>
        </p:blipFill>
        <p:spPr>
          <a:xfrm>
            <a:off x="2261573" y="1559063"/>
            <a:ext cx="4199767" cy="3149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59"/>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516" name="Google Shape;516;p5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517" name="Google Shape;517;p59"/>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Projeto 2</a:t>
            </a:r>
            <a:endParaRPr sz="2400"/>
          </a:p>
        </p:txBody>
      </p:sp>
      <p:sp>
        <p:nvSpPr>
          <p:cNvPr id="518" name="Google Shape;518;p59"/>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9" name="Google Shape;519;p59"/>
          <p:cNvSpPr txBox="1"/>
          <p:nvPr/>
        </p:nvSpPr>
        <p:spPr>
          <a:xfrm>
            <a:off x="470075" y="1073275"/>
            <a:ext cx="4929300" cy="233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Através da IoT, foi desenvolvido um protótipo para um dispositivo de detecção de vagas em estacionamentos.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Os parâmetros monitorados foram distância em relação ao sensor.</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Foi utilizado um ESP32 com um sensor HC-SR04</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pic>
        <p:nvPicPr>
          <p:cNvPr id="520" name="Google Shape;520;p59"/>
          <p:cNvPicPr preferRelativeResize="0"/>
          <p:nvPr/>
        </p:nvPicPr>
        <p:blipFill>
          <a:blip r:embed="rId4">
            <a:alphaModFix/>
          </a:blip>
          <a:stretch>
            <a:fillRect/>
          </a:stretch>
        </p:blipFill>
        <p:spPr>
          <a:xfrm>
            <a:off x="5551775" y="808850"/>
            <a:ext cx="3208857" cy="382220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0"/>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526" name="Google Shape;526;p6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527" name="Google Shape;527;p60"/>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Projeto 2</a:t>
            </a:r>
            <a:endParaRPr sz="2400"/>
          </a:p>
        </p:txBody>
      </p:sp>
      <p:sp>
        <p:nvSpPr>
          <p:cNvPr id="528" name="Google Shape;528;p60"/>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9" name="Google Shape;529;p60"/>
          <p:cNvSpPr txBox="1"/>
          <p:nvPr/>
        </p:nvSpPr>
        <p:spPr>
          <a:xfrm>
            <a:off x="470075" y="1073275"/>
            <a:ext cx="4929300" cy="615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graphicFrame>
        <p:nvGraphicFramePr>
          <p:cNvPr id="530" name="Google Shape;530;p60"/>
          <p:cNvGraphicFramePr/>
          <p:nvPr/>
        </p:nvGraphicFramePr>
        <p:xfrm>
          <a:off x="952500" y="1428750"/>
          <a:ext cx="3000000" cy="3000000"/>
        </p:xfrm>
        <a:graphic>
          <a:graphicData uri="http://schemas.openxmlformats.org/drawingml/2006/table">
            <a:tbl>
              <a:tblPr>
                <a:noFill/>
                <a:tableStyleId>{02D4334F-478D-4A4A-9383-5DDD0669056C}</a:tableStyleId>
              </a:tblPr>
              <a:tblGrid>
                <a:gridCol w="3619500"/>
                <a:gridCol w="3619500"/>
              </a:tblGrid>
              <a:tr h="381000">
                <a:tc>
                  <a:txBody>
                    <a:bodyPr/>
                    <a:lstStyle/>
                    <a:p>
                      <a:pPr indent="0" lvl="0" marL="0" rtl="0" algn="ctr">
                        <a:spcBef>
                          <a:spcPts val="0"/>
                        </a:spcBef>
                        <a:spcAft>
                          <a:spcPts val="0"/>
                        </a:spcAft>
                        <a:buNone/>
                      </a:pPr>
                      <a:r>
                        <a:rPr b="1" lang="pt-BR"/>
                        <a:t>Tecnologias</a:t>
                      </a:r>
                      <a:endParaRPr b="1"/>
                    </a:p>
                  </a:txBody>
                  <a:tcPr marT="91425" marB="91425" marR="91425" marL="91425"/>
                </a:tc>
                <a:tc>
                  <a:txBody>
                    <a:bodyPr/>
                    <a:lstStyle/>
                    <a:p>
                      <a:pPr indent="0" lvl="0" marL="0" rtl="0" algn="ctr">
                        <a:spcBef>
                          <a:spcPts val="0"/>
                        </a:spcBef>
                        <a:spcAft>
                          <a:spcPts val="0"/>
                        </a:spcAft>
                        <a:buNone/>
                      </a:pPr>
                      <a:r>
                        <a:rPr b="1" lang="pt-BR"/>
                        <a:t>Utilização</a:t>
                      </a:r>
                      <a:endParaRPr b="1"/>
                    </a:p>
                  </a:txBody>
                  <a:tcPr marT="91425" marB="91425" marR="91425" marL="91425"/>
                </a:tc>
              </a:tr>
              <a:tr h="381975">
                <a:tc>
                  <a:txBody>
                    <a:bodyPr/>
                    <a:lstStyle/>
                    <a:p>
                      <a:pPr indent="0" lvl="0" marL="0" rtl="0" algn="ctr">
                        <a:spcBef>
                          <a:spcPts val="0"/>
                        </a:spcBef>
                        <a:spcAft>
                          <a:spcPts val="0"/>
                        </a:spcAft>
                        <a:buNone/>
                      </a:pPr>
                      <a:r>
                        <a:rPr lang="pt-BR">
                          <a:solidFill>
                            <a:schemeClr val="dk1"/>
                          </a:solidFill>
                        </a:rPr>
                        <a:t>Protocolo de comunicação</a:t>
                      </a:r>
                      <a:endParaRPr/>
                    </a:p>
                  </a:txBody>
                  <a:tcPr marT="91425" marB="91425" marR="91425" marL="91425"/>
                </a:tc>
                <a:tc>
                  <a:txBody>
                    <a:bodyPr/>
                    <a:lstStyle/>
                    <a:p>
                      <a:pPr indent="0" lvl="0" marL="0" rtl="0" algn="ctr">
                        <a:spcBef>
                          <a:spcPts val="0"/>
                        </a:spcBef>
                        <a:spcAft>
                          <a:spcPts val="0"/>
                        </a:spcAft>
                        <a:buNone/>
                      </a:pPr>
                      <a:r>
                        <a:rPr lang="pt-BR"/>
                        <a:t>802.11</a:t>
                      </a:r>
                      <a:endParaRPr/>
                    </a:p>
                  </a:txBody>
                  <a:tcPr marT="91425" marB="91425" marR="91425" marL="91425"/>
                </a:tc>
              </a:tr>
              <a:tr h="381000">
                <a:tc>
                  <a:txBody>
                    <a:bodyPr/>
                    <a:lstStyle/>
                    <a:p>
                      <a:pPr indent="0" lvl="0" marL="0" rtl="0" algn="ctr">
                        <a:spcBef>
                          <a:spcPts val="0"/>
                        </a:spcBef>
                        <a:spcAft>
                          <a:spcPts val="0"/>
                        </a:spcAft>
                        <a:buNone/>
                      </a:pPr>
                      <a:r>
                        <a:rPr lang="pt-BR">
                          <a:solidFill>
                            <a:schemeClr val="dk1"/>
                          </a:solidFill>
                        </a:rPr>
                        <a:t>Protocolo de Camada de Aplicação</a:t>
                      </a:r>
                      <a:endParaRPr/>
                    </a:p>
                  </a:txBody>
                  <a:tcPr marT="91425" marB="91425" marR="91425" marL="91425"/>
                </a:tc>
                <a:tc>
                  <a:txBody>
                    <a:bodyPr/>
                    <a:lstStyle/>
                    <a:p>
                      <a:pPr indent="0" lvl="0" marL="0" rtl="0" algn="ctr">
                        <a:spcBef>
                          <a:spcPts val="0"/>
                        </a:spcBef>
                        <a:spcAft>
                          <a:spcPts val="0"/>
                        </a:spcAft>
                        <a:buNone/>
                      </a:pPr>
                      <a:r>
                        <a:rPr lang="pt-BR"/>
                        <a:t>MQTT/Mosquitto</a:t>
                      </a:r>
                      <a:endParaRPr/>
                    </a:p>
                  </a:txBody>
                  <a:tcPr marT="91425" marB="91425" marR="91425" marL="91425"/>
                </a:tc>
              </a:tr>
              <a:tr h="381000">
                <a:tc>
                  <a:txBody>
                    <a:bodyPr/>
                    <a:lstStyle/>
                    <a:p>
                      <a:pPr indent="0" lvl="0" marL="0" rtl="0" algn="ctr">
                        <a:spcBef>
                          <a:spcPts val="0"/>
                        </a:spcBef>
                        <a:spcAft>
                          <a:spcPts val="0"/>
                        </a:spcAft>
                        <a:buNone/>
                      </a:pPr>
                      <a:r>
                        <a:rPr lang="pt-BR"/>
                        <a:t>Microcontrolador</a:t>
                      </a:r>
                      <a:endParaRPr/>
                    </a:p>
                  </a:txBody>
                  <a:tcPr marT="91425" marB="91425" marR="91425" marL="91425"/>
                </a:tc>
                <a:tc>
                  <a:txBody>
                    <a:bodyPr/>
                    <a:lstStyle/>
                    <a:p>
                      <a:pPr indent="0" lvl="0" marL="0" rtl="0" algn="ctr">
                        <a:spcBef>
                          <a:spcPts val="0"/>
                        </a:spcBef>
                        <a:spcAft>
                          <a:spcPts val="0"/>
                        </a:spcAft>
                        <a:buNone/>
                      </a:pPr>
                      <a:r>
                        <a:rPr lang="pt-BR"/>
                        <a:t>ESP32</a:t>
                      </a:r>
                      <a:endParaRPr/>
                    </a:p>
                  </a:txBody>
                  <a:tcPr marT="91425" marB="91425" marR="91425" marL="91425"/>
                </a:tc>
              </a:tr>
              <a:tr h="381000">
                <a:tc>
                  <a:txBody>
                    <a:bodyPr/>
                    <a:lstStyle/>
                    <a:p>
                      <a:pPr indent="0" lvl="0" marL="0" rtl="0" algn="ctr">
                        <a:spcBef>
                          <a:spcPts val="0"/>
                        </a:spcBef>
                        <a:spcAft>
                          <a:spcPts val="0"/>
                        </a:spcAft>
                        <a:buNone/>
                      </a:pPr>
                      <a:r>
                        <a:rPr lang="pt-BR">
                          <a:solidFill>
                            <a:schemeClr val="dk1"/>
                          </a:solidFill>
                        </a:rPr>
                        <a:t>Sensor</a:t>
                      </a:r>
                      <a:endParaRPr/>
                    </a:p>
                  </a:txBody>
                  <a:tcPr marT="91425" marB="91425" marR="91425" marL="91425"/>
                </a:tc>
                <a:tc>
                  <a:txBody>
                    <a:bodyPr/>
                    <a:lstStyle/>
                    <a:p>
                      <a:pPr indent="0" lvl="0" marL="0" rtl="0" algn="ctr">
                        <a:spcBef>
                          <a:spcPts val="0"/>
                        </a:spcBef>
                        <a:spcAft>
                          <a:spcPts val="0"/>
                        </a:spcAft>
                        <a:buNone/>
                      </a:pPr>
                      <a:r>
                        <a:rPr lang="pt-BR"/>
                        <a:t>HC-SR04</a:t>
                      </a:r>
                      <a:endParaRPr/>
                    </a:p>
                  </a:txBody>
                  <a:tcPr marT="91425" marB="91425" marR="91425" marL="91425"/>
                </a:tc>
              </a:tr>
              <a:tr h="381000">
                <a:tc>
                  <a:txBody>
                    <a:bodyPr/>
                    <a:lstStyle/>
                    <a:p>
                      <a:pPr indent="0" lvl="0" marL="0" rtl="0" algn="ctr">
                        <a:spcBef>
                          <a:spcPts val="0"/>
                        </a:spcBef>
                        <a:spcAft>
                          <a:spcPts val="0"/>
                        </a:spcAft>
                        <a:buNone/>
                      </a:pPr>
                      <a:r>
                        <a:rPr lang="pt-BR">
                          <a:solidFill>
                            <a:schemeClr val="dk1"/>
                          </a:solidFill>
                        </a:rPr>
                        <a:t>Interface Web</a:t>
                      </a:r>
                      <a:endParaRPr/>
                    </a:p>
                  </a:txBody>
                  <a:tcPr marT="91425" marB="91425" marR="91425" marL="91425"/>
                </a:tc>
                <a:tc>
                  <a:txBody>
                    <a:bodyPr/>
                    <a:lstStyle/>
                    <a:p>
                      <a:pPr indent="0" lvl="0" marL="0" rtl="0" algn="ctr">
                        <a:spcBef>
                          <a:spcPts val="0"/>
                        </a:spcBef>
                        <a:spcAft>
                          <a:spcPts val="0"/>
                        </a:spcAft>
                        <a:buNone/>
                      </a:pPr>
                      <a:r>
                        <a:rPr lang="pt-BR"/>
                        <a:t>Node + HTML</a:t>
                      </a:r>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1"/>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536" name="Google Shape;536;p6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537" name="Google Shape;537;p61"/>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Projeto 2</a:t>
            </a:r>
            <a:endParaRPr sz="2400"/>
          </a:p>
        </p:txBody>
      </p:sp>
      <p:sp>
        <p:nvSpPr>
          <p:cNvPr id="538" name="Google Shape;538;p61"/>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9" name="Google Shape;539;p61"/>
          <p:cNvSpPr txBox="1"/>
          <p:nvPr/>
        </p:nvSpPr>
        <p:spPr>
          <a:xfrm>
            <a:off x="470075" y="1073275"/>
            <a:ext cx="8216700" cy="3848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O código do projeto pode ser encontrado no link: </a:t>
            </a:r>
            <a:r>
              <a:rPr lang="pt-BR" u="sng">
                <a:solidFill>
                  <a:schemeClr val="hlink"/>
                </a:solidFill>
                <a:hlinkClick r:id="rId4"/>
              </a:rPr>
              <a:t>https://github.com/luis2535/UDESC/tree/master/IOT/trabalhoFinal</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Para executar, conecte o sensor e os LEDs nas posições descritas no código, e altere as seguinte credenciais para as suas</a:t>
            </a:r>
            <a:endParaRPr/>
          </a:p>
          <a:p>
            <a:pPr indent="0" lvl="0" marL="457200" rtl="0" algn="just">
              <a:spcBef>
                <a:spcPts val="0"/>
              </a:spcBef>
              <a:spcAft>
                <a:spcPts val="0"/>
              </a:spcAft>
              <a:buNone/>
            </a:pPr>
            <a:r>
              <a:rPr lang="pt-BR"/>
              <a:t>No main.cpp</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rPr lang="pt-BR"/>
              <a:t>No server.js</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Para mais informações siga as instruções no README</a:t>
            </a:r>
            <a:endParaRPr/>
          </a:p>
          <a:p>
            <a:pPr indent="0" lvl="0" marL="457200" rtl="0" algn="just">
              <a:spcBef>
                <a:spcPts val="0"/>
              </a:spcBef>
              <a:spcAft>
                <a:spcPts val="0"/>
              </a:spcAft>
              <a:buNone/>
            </a:pPr>
            <a:r>
              <a:t/>
            </a:r>
            <a:endParaRPr/>
          </a:p>
        </p:txBody>
      </p:sp>
      <p:pic>
        <p:nvPicPr>
          <p:cNvPr id="540" name="Google Shape;540;p61"/>
          <p:cNvPicPr preferRelativeResize="0"/>
          <p:nvPr/>
        </p:nvPicPr>
        <p:blipFill>
          <a:blip r:embed="rId5">
            <a:alphaModFix/>
          </a:blip>
          <a:stretch>
            <a:fillRect/>
          </a:stretch>
        </p:blipFill>
        <p:spPr>
          <a:xfrm>
            <a:off x="942975" y="3795400"/>
            <a:ext cx="3629025" cy="476250"/>
          </a:xfrm>
          <a:prstGeom prst="rect">
            <a:avLst/>
          </a:prstGeom>
          <a:noFill/>
          <a:ln>
            <a:noFill/>
          </a:ln>
        </p:spPr>
      </p:pic>
      <p:pic>
        <p:nvPicPr>
          <p:cNvPr id="541" name="Google Shape;541;p61"/>
          <p:cNvPicPr preferRelativeResize="0"/>
          <p:nvPr/>
        </p:nvPicPr>
        <p:blipFill>
          <a:blip r:embed="rId6">
            <a:alphaModFix/>
          </a:blip>
          <a:stretch>
            <a:fillRect/>
          </a:stretch>
        </p:blipFill>
        <p:spPr>
          <a:xfrm>
            <a:off x="942975" y="2458025"/>
            <a:ext cx="2912525" cy="999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62"/>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547" name="Google Shape;547;p6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548" name="Google Shape;548;p62"/>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9" name="Google Shape;549;p62"/>
          <p:cNvSpPr txBox="1"/>
          <p:nvPr/>
        </p:nvSpPr>
        <p:spPr>
          <a:xfrm>
            <a:off x="470075" y="940025"/>
            <a:ext cx="3667200" cy="859500"/>
          </a:xfrm>
          <a:prstGeom prst="rect">
            <a:avLst/>
          </a:prstGeom>
          <a:noFill/>
          <a:ln>
            <a:noFill/>
          </a:ln>
        </p:spPr>
        <p:txBody>
          <a:bodyPr anchorCtr="0" anchor="t" bIns="0" lIns="0" spcFirstLastPara="1" rIns="0" wrap="square" tIns="12700">
            <a:spAutoFit/>
          </a:bodyPr>
          <a:lstStyle/>
          <a:p>
            <a:pPr indent="-106045" lvl="0" marL="118110" marR="5080" rtl="0" algn="l">
              <a:lnSpc>
                <a:spcPct val="100000"/>
              </a:lnSpc>
              <a:spcBef>
                <a:spcPts val="0"/>
              </a:spcBef>
              <a:spcAft>
                <a:spcPts val="0"/>
              </a:spcAft>
              <a:buNone/>
            </a:pPr>
            <a:r>
              <a:rPr lang="pt-BR" sz="1100">
                <a:latin typeface="Trebuchet MS"/>
                <a:ea typeface="Trebuchet MS"/>
                <a:cs typeface="Trebuchet MS"/>
                <a:sym typeface="Trebuchet MS"/>
              </a:rPr>
              <a:t>Luis Eduardo Bertelli - luiseduardobertelli1@gmail.com</a:t>
            </a:r>
            <a:endParaRPr sz="1100">
              <a:latin typeface="Trebuchet MS"/>
              <a:ea typeface="Trebuchet MS"/>
              <a:cs typeface="Trebuchet MS"/>
              <a:sym typeface="Trebuchet MS"/>
            </a:endParaRPr>
          </a:p>
          <a:p>
            <a:pPr indent="-106045" lvl="0" marL="118110" marR="5080" rtl="0" algn="l">
              <a:lnSpc>
                <a:spcPct val="100000"/>
              </a:lnSpc>
              <a:spcBef>
                <a:spcPts val="0"/>
              </a:spcBef>
              <a:spcAft>
                <a:spcPts val="0"/>
              </a:spcAft>
              <a:buNone/>
            </a:pPr>
            <a:r>
              <a:rPr lang="pt-BR" sz="1100">
                <a:latin typeface="Trebuchet MS"/>
                <a:ea typeface="Trebuchet MS"/>
                <a:cs typeface="Trebuchet MS"/>
                <a:sym typeface="Trebuchet MS"/>
              </a:rPr>
              <a:t>Victor Eduardo Requia - victorrequia@gmail.com</a:t>
            </a:r>
            <a:endParaRPr sz="1100">
              <a:latin typeface="Trebuchet MS"/>
              <a:ea typeface="Trebuchet MS"/>
              <a:cs typeface="Trebuchet MS"/>
              <a:sym typeface="Trebuchet MS"/>
            </a:endParaRPr>
          </a:p>
          <a:p>
            <a:pPr indent="-106045" lvl="0" marL="118110" marR="5080" rtl="0" algn="l">
              <a:lnSpc>
                <a:spcPct val="100000"/>
              </a:lnSpc>
              <a:spcBef>
                <a:spcPts val="0"/>
              </a:spcBef>
              <a:spcAft>
                <a:spcPts val="0"/>
              </a:spcAft>
              <a:buNone/>
            </a:pPr>
            <a:r>
              <a:t/>
            </a:r>
            <a:endParaRPr sz="1100">
              <a:latin typeface="Trebuchet MS"/>
              <a:ea typeface="Trebuchet MS"/>
              <a:cs typeface="Trebuchet MS"/>
              <a:sym typeface="Trebuchet MS"/>
            </a:endParaRPr>
          </a:p>
          <a:p>
            <a:pPr indent="-106045" lvl="0" marL="118110" marR="5080" rtl="0" algn="l">
              <a:lnSpc>
                <a:spcPct val="100000"/>
              </a:lnSpc>
              <a:spcBef>
                <a:spcPts val="0"/>
              </a:spcBef>
              <a:spcAft>
                <a:spcPts val="0"/>
              </a:spcAft>
              <a:buNone/>
            </a:pPr>
            <a:r>
              <a:rPr lang="pt-BR" sz="1100">
                <a:latin typeface="Trebuchet MS"/>
                <a:ea typeface="Trebuchet MS"/>
                <a:cs typeface="Trebuchet MS"/>
                <a:sym typeface="Trebuchet MS"/>
              </a:rPr>
              <a:t>Universidade do Estado de Santa Catarina - Joinville - SC</a:t>
            </a:r>
            <a:endParaRPr sz="1100">
              <a:latin typeface="Trebuchet MS"/>
              <a:ea typeface="Trebuchet MS"/>
              <a:cs typeface="Trebuchet MS"/>
              <a:sym typeface="Trebuchet MS"/>
            </a:endParaRPr>
          </a:p>
          <a:p>
            <a:pPr indent="-106045" lvl="0" marL="118110" marR="5080" rtl="0" algn="l">
              <a:lnSpc>
                <a:spcPct val="100000"/>
              </a:lnSpc>
              <a:spcBef>
                <a:spcPts val="0"/>
              </a:spcBef>
              <a:spcAft>
                <a:spcPts val="0"/>
              </a:spcAft>
              <a:buNone/>
            </a:pPr>
            <a:r>
              <a:rPr lang="pt-BR" sz="1100">
                <a:solidFill>
                  <a:schemeClr val="dk1"/>
                </a:solidFill>
                <a:latin typeface="Trebuchet MS"/>
                <a:ea typeface="Trebuchet MS"/>
                <a:cs typeface="Trebuchet MS"/>
                <a:sym typeface="Trebuchet MS"/>
              </a:rPr>
              <a:t>Professora Janine Kniess</a:t>
            </a:r>
            <a:endParaRPr sz="1100">
              <a:latin typeface="Trebuchet MS"/>
              <a:ea typeface="Trebuchet MS"/>
              <a:cs typeface="Trebuchet MS"/>
              <a:sym typeface="Trebuchet MS"/>
            </a:endParaRPr>
          </a:p>
        </p:txBody>
      </p:sp>
      <p:sp>
        <p:nvSpPr>
          <p:cNvPr id="550" name="Google Shape;550;p62"/>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Créditos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99" name="Google Shape;99;p1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00" name="Google Shape;100;p18"/>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Exemplos de </a:t>
            </a:r>
            <a:r>
              <a:rPr lang="pt-BR" sz="2400"/>
              <a:t>Microcontroladores</a:t>
            </a:r>
            <a:endParaRPr sz="2400"/>
          </a:p>
        </p:txBody>
      </p:sp>
      <p:sp>
        <p:nvSpPr>
          <p:cNvPr id="101" name="Google Shape;101;p18"/>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 name="Google Shape;102;p18"/>
          <p:cNvSpPr txBox="1"/>
          <p:nvPr/>
        </p:nvSpPr>
        <p:spPr>
          <a:xfrm>
            <a:off x="470075" y="1078650"/>
            <a:ext cx="75963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a:t>ESP8266</a:t>
            </a:r>
            <a:r>
              <a:rPr lang="pt-BR"/>
              <a:t>: Antecessor do ESP32, o ESP8266 é uma escolha popular para projetos de IoT devido à sua conectividade Wi-Fi integrada e baixo custo.</a:t>
            </a:r>
            <a:endParaRPr/>
          </a:p>
          <a:p>
            <a:pPr indent="0" lvl="0" marL="457200" rtl="0" algn="just">
              <a:spcBef>
                <a:spcPts val="0"/>
              </a:spcBef>
              <a:spcAft>
                <a:spcPts val="0"/>
              </a:spcAft>
              <a:buNone/>
            </a:pPr>
            <a:r>
              <a:t/>
            </a:r>
            <a:endParaRPr/>
          </a:p>
          <a:p>
            <a:pPr indent="0" lvl="0" marL="0" rtl="0" algn="just">
              <a:spcBef>
                <a:spcPts val="0"/>
              </a:spcBef>
              <a:spcAft>
                <a:spcPts val="0"/>
              </a:spcAft>
              <a:buNone/>
            </a:pPr>
            <a:r>
              <a:rPr b="1" lang="pt-BR"/>
              <a:t>PIC</a:t>
            </a:r>
            <a:r>
              <a:rPr lang="pt-BR"/>
              <a:t>: Fabricados pela Microchip Technology, os microcontroladores PIC são populares por sua ampla aplicação em sistemas embarcados e controle de dispositivos.</a:t>
            </a:r>
            <a:endParaRPr/>
          </a:p>
          <a:p>
            <a:pPr indent="0" lvl="0" marL="457200" rtl="0" algn="just">
              <a:spcBef>
                <a:spcPts val="0"/>
              </a:spcBef>
              <a:spcAft>
                <a:spcPts val="0"/>
              </a:spcAft>
              <a:buNone/>
            </a:pPr>
            <a:r>
              <a:t/>
            </a:r>
            <a:endParaRPr/>
          </a:p>
          <a:p>
            <a:pPr indent="0" lvl="0" marL="0" rtl="0" algn="just">
              <a:spcBef>
                <a:spcPts val="0"/>
              </a:spcBef>
              <a:spcAft>
                <a:spcPts val="0"/>
              </a:spcAft>
              <a:buNone/>
            </a:pPr>
            <a:r>
              <a:rPr b="1" lang="pt-BR"/>
              <a:t>Arduino Uno</a:t>
            </a:r>
            <a:r>
              <a:rPr lang="pt-BR"/>
              <a:t>: Desenvolvido pela Arduino, é amplamente utilizado em projetos de prototipagem rápida e hobby. Possui uma arquitetura simples e é acessível e simples para iniciantes.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pt-BR"/>
              <a:t>ESP32</a:t>
            </a:r>
            <a:r>
              <a:rPr lang="pt-BR"/>
              <a:t>: Desenvolvido pela Espressif Systems, o ESP32 é um microcontrolador SoC com Wi-Fi e Bluetooth integrados, sendo amplamente utilizado em projetos de IoT e aplicações que requerem conectividade sem fio.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4658737" y="2826750"/>
            <a:ext cx="1885775" cy="1370325"/>
          </a:xfrm>
          <a:prstGeom prst="rect">
            <a:avLst/>
          </a:prstGeom>
          <a:noFill/>
          <a:ln>
            <a:noFill/>
          </a:ln>
        </p:spPr>
      </p:pic>
      <p:pic>
        <p:nvPicPr>
          <p:cNvPr id="108" name="Google Shape;108;p19"/>
          <p:cNvPicPr preferRelativeResize="0"/>
          <p:nvPr/>
        </p:nvPicPr>
        <p:blipFill rotWithShape="1">
          <a:blip r:embed="rId4">
            <a:alphaModFix/>
          </a:blip>
          <a:srcRect b="0" l="0" r="0" t="0"/>
          <a:stretch/>
        </p:blipFill>
        <p:spPr>
          <a:xfrm>
            <a:off x="286918" y="4785750"/>
            <a:ext cx="1253880" cy="218427"/>
          </a:xfrm>
          <a:prstGeom prst="rect">
            <a:avLst/>
          </a:prstGeom>
          <a:noFill/>
          <a:ln>
            <a:noFill/>
          </a:ln>
        </p:spPr>
      </p:pic>
      <p:sp>
        <p:nvSpPr>
          <p:cNvPr id="109" name="Google Shape;109;p1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10" name="Google Shape;110;p19"/>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Exemplos de Microcontroladores</a:t>
            </a:r>
            <a:endParaRPr sz="2400"/>
          </a:p>
        </p:txBody>
      </p:sp>
      <p:sp>
        <p:nvSpPr>
          <p:cNvPr id="111" name="Google Shape;111;p19"/>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12" name="Google Shape;112;p19"/>
          <p:cNvPicPr preferRelativeResize="0"/>
          <p:nvPr/>
        </p:nvPicPr>
        <p:blipFill>
          <a:blip r:embed="rId5">
            <a:alphaModFix/>
          </a:blip>
          <a:stretch>
            <a:fillRect/>
          </a:stretch>
        </p:blipFill>
        <p:spPr>
          <a:xfrm>
            <a:off x="2510000" y="1254871"/>
            <a:ext cx="1326100" cy="925625"/>
          </a:xfrm>
          <a:prstGeom prst="rect">
            <a:avLst/>
          </a:prstGeom>
          <a:noFill/>
          <a:ln>
            <a:noFill/>
          </a:ln>
          <a:effectLst>
            <a:outerShdw blurRad="57150" rotWithShape="0" algn="bl" dir="2580000" dist="152400">
              <a:srgbClr val="000000">
                <a:alpha val="50000"/>
              </a:srgbClr>
            </a:outerShdw>
          </a:effectLst>
        </p:spPr>
      </p:pic>
      <p:sp>
        <p:nvSpPr>
          <p:cNvPr id="113" name="Google Shape;113;p19"/>
          <p:cNvSpPr txBox="1"/>
          <p:nvPr/>
        </p:nvSpPr>
        <p:spPr>
          <a:xfrm>
            <a:off x="2687875" y="2270400"/>
            <a:ext cx="12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2"/>
                </a:solidFill>
              </a:rPr>
              <a:t>Arduino Uno</a:t>
            </a:r>
            <a:endParaRPr>
              <a:solidFill>
                <a:schemeClr val="dk2"/>
              </a:solidFill>
            </a:endParaRPr>
          </a:p>
        </p:txBody>
      </p:sp>
      <p:pic>
        <p:nvPicPr>
          <p:cNvPr id="114" name="Google Shape;114;p19"/>
          <p:cNvPicPr preferRelativeResize="0"/>
          <p:nvPr/>
        </p:nvPicPr>
        <p:blipFill>
          <a:blip r:embed="rId6">
            <a:alphaModFix/>
          </a:blip>
          <a:stretch>
            <a:fillRect/>
          </a:stretch>
        </p:blipFill>
        <p:spPr>
          <a:xfrm rot="-8039957">
            <a:off x="4816479" y="966868"/>
            <a:ext cx="1570265" cy="1570263"/>
          </a:xfrm>
          <a:prstGeom prst="rect">
            <a:avLst/>
          </a:prstGeom>
          <a:noFill/>
          <a:ln>
            <a:noFill/>
          </a:ln>
          <a:effectLst>
            <a:outerShdw blurRad="57150" rotWithShape="0" algn="bl" dir="4080000" dist="85725">
              <a:srgbClr val="000000">
                <a:alpha val="50000"/>
              </a:srgbClr>
            </a:outerShdw>
          </a:effectLst>
        </p:spPr>
      </p:pic>
      <p:sp>
        <p:nvSpPr>
          <p:cNvPr id="115" name="Google Shape;115;p19"/>
          <p:cNvSpPr txBox="1"/>
          <p:nvPr/>
        </p:nvSpPr>
        <p:spPr>
          <a:xfrm>
            <a:off x="4690925" y="2198313"/>
            <a:ext cx="271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2"/>
                </a:solidFill>
              </a:rPr>
              <a:t>Nodemcu V3 - Esp8266</a:t>
            </a:r>
            <a:endParaRPr>
              <a:solidFill>
                <a:schemeClr val="dk2"/>
              </a:solidFill>
            </a:endParaRPr>
          </a:p>
        </p:txBody>
      </p:sp>
      <p:sp>
        <p:nvSpPr>
          <p:cNvPr id="116" name="Google Shape;116;p19"/>
          <p:cNvSpPr txBox="1"/>
          <p:nvPr/>
        </p:nvSpPr>
        <p:spPr>
          <a:xfrm>
            <a:off x="4974613" y="4101500"/>
            <a:ext cx="12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2"/>
                </a:solidFill>
              </a:rPr>
              <a:t>PIC-IoT WA</a:t>
            </a:r>
            <a:endParaRPr>
              <a:solidFill>
                <a:schemeClr val="dk2"/>
              </a:solidFill>
            </a:endParaRPr>
          </a:p>
        </p:txBody>
      </p:sp>
      <p:pic>
        <p:nvPicPr>
          <p:cNvPr id="117" name="Google Shape;117;p19"/>
          <p:cNvPicPr preferRelativeResize="0"/>
          <p:nvPr/>
        </p:nvPicPr>
        <p:blipFill>
          <a:blip r:embed="rId7">
            <a:alphaModFix/>
          </a:blip>
          <a:stretch>
            <a:fillRect/>
          </a:stretch>
        </p:blipFill>
        <p:spPr>
          <a:xfrm>
            <a:off x="2531650" y="2826750"/>
            <a:ext cx="1566450" cy="1566450"/>
          </a:xfrm>
          <a:prstGeom prst="rect">
            <a:avLst/>
          </a:prstGeom>
          <a:noFill/>
          <a:ln>
            <a:noFill/>
          </a:ln>
        </p:spPr>
      </p:pic>
      <p:sp>
        <p:nvSpPr>
          <p:cNvPr id="118" name="Google Shape;118;p19"/>
          <p:cNvSpPr txBox="1"/>
          <p:nvPr/>
        </p:nvSpPr>
        <p:spPr>
          <a:xfrm>
            <a:off x="2531650" y="4101500"/>
            <a:ext cx="19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2"/>
                </a:solidFill>
              </a:rPr>
              <a:t>Arduino Leonardo</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24" name="Google Shape;124;p2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25" name="Google Shape;125;p20"/>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ESP32­ WROOM­ 32</a:t>
            </a:r>
            <a:endParaRPr sz="2400"/>
          </a:p>
        </p:txBody>
      </p:sp>
      <p:sp>
        <p:nvSpPr>
          <p:cNvPr id="126" name="Google Shape;126;p20"/>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27" name="Google Shape;127;p20"/>
          <p:cNvPicPr preferRelativeResize="0"/>
          <p:nvPr/>
        </p:nvPicPr>
        <p:blipFill>
          <a:blip r:embed="rId4">
            <a:alphaModFix/>
          </a:blip>
          <a:stretch>
            <a:fillRect/>
          </a:stretch>
        </p:blipFill>
        <p:spPr>
          <a:xfrm>
            <a:off x="6083625" y="1296475"/>
            <a:ext cx="2550550" cy="2550550"/>
          </a:xfrm>
          <a:prstGeom prst="rect">
            <a:avLst/>
          </a:prstGeom>
          <a:noFill/>
          <a:ln>
            <a:noFill/>
          </a:ln>
        </p:spPr>
      </p:pic>
      <p:sp>
        <p:nvSpPr>
          <p:cNvPr id="128" name="Google Shape;128;p20"/>
          <p:cNvSpPr txBox="1"/>
          <p:nvPr/>
        </p:nvSpPr>
        <p:spPr>
          <a:xfrm>
            <a:off x="470075" y="1073275"/>
            <a:ext cx="5421300" cy="2555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Este </a:t>
            </a:r>
            <a:r>
              <a:rPr lang="pt-BR"/>
              <a:t>minicurso, será baseado no microcontrolador ESP32 WROOM 32</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ESP32 WROOM 32 é um módulo MCU  (Micro Unidade de Controle), que integra Wi-FI, Bluetooth e Bluetooth Low Energy (versão do Bluetooth com maior alcance e menor consumo energético)</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Este microcontrolador, possui dois núcleos de CPU que podem ser controlados individualmente, e a frequência de clock da CPU é ajustável de 80 MHz a 240 MHz.</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1"/>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34" name="Google Shape;134;p2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35" name="Google Shape;135;p21"/>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ESP32­ WROOM­ 32</a:t>
            </a:r>
            <a:endParaRPr sz="2400"/>
          </a:p>
        </p:txBody>
      </p:sp>
      <p:sp>
        <p:nvSpPr>
          <p:cNvPr id="136" name="Google Shape;136;p21"/>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37" name="Google Shape;137;p21"/>
          <p:cNvPicPr preferRelativeResize="0"/>
          <p:nvPr/>
        </p:nvPicPr>
        <p:blipFill>
          <a:blip r:embed="rId4">
            <a:alphaModFix/>
          </a:blip>
          <a:stretch>
            <a:fillRect/>
          </a:stretch>
        </p:blipFill>
        <p:spPr>
          <a:xfrm>
            <a:off x="6083625" y="1296475"/>
            <a:ext cx="2550550" cy="2550550"/>
          </a:xfrm>
          <a:prstGeom prst="rect">
            <a:avLst/>
          </a:prstGeom>
          <a:noFill/>
          <a:ln>
            <a:noFill/>
          </a:ln>
        </p:spPr>
      </p:pic>
      <p:sp>
        <p:nvSpPr>
          <p:cNvPr id="138" name="Google Shape;138;p21"/>
          <p:cNvSpPr txBox="1"/>
          <p:nvPr/>
        </p:nvSpPr>
        <p:spPr>
          <a:xfrm>
            <a:off x="470075" y="1073275"/>
            <a:ext cx="5421300" cy="2986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pt-BR"/>
              <a:t>O chip possui um coprocessador de baixo consumo que pode ser usado em vez da CPU para economizar energia ao realizar tarefas que não exigem muita potência de processamento, como monitoramento de periféricos.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O módulo suporta uma taxa de dados de até 150 Mbps e uma potência de saída de 20 dBm na antena</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Possui 38 pinos, alimentação de 3.3 Volts e 400Kb de memória principal</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pt-BR"/>
              <a:t>É um dos principais microcontroladores utilizados para aplicações de Internet das Coisas (IoT)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b="0" l="0" r="0" t="0"/>
          <a:stretch/>
        </p:blipFill>
        <p:spPr>
          <a:xfrm>
            <a:off x="286918" y="4785750"/>
            <a:ext cx="1253880" cy="218427"/>
          </a:xfrm>
          <a:prstGeom prst="rect">
            <a:avLst/>
          </a:prstGeom>
          <a:noFill/>
          <a:ln>
            <a:noFill/>
          </a:ln>
        </p:spPr>
      </p:pic>
      <p:sp>
        <p:nvSpPr>
          <p:cNvPr id="144" name="Google Shape;144;p2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solidFill>
                <a:schemeClr val="dk2"/>
              </a:solidFill>
            </a:endParaRPr>
          </a:p>
        </p:txBody>
      </p:sp>
      <p:sp>
        <p:nvSpPr>
          <p:cNvPr id="145" name="Google Shape;145;p22"/>
          <p:cNvSpPr txBox="1"/>
          <p:nvPr>
            <p:ph type="title"/>
          </p:nvPr>
        </p:nvSpPr>
        <p:spPr>
          <a:xfrm>
            <a:off x="470078" y="274250"/>
            <a:ext cx="6782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pt-BR" sz="2400"/>
              <a:t>Jumpers</a:t>
            </a:r>
            <a:endParaRPr sz="2400"/>
          </a:p>
        </p:txBody>
      </p:sp>
      <p:sp>
        <p:nvSpPr>
          <p:cNvPr id="146" name="Google Shape;146;p22"/>
          <p:cNvSpPr/>
          <p:nvPr/>
        </p:nvSpPr>
        <p:spPr>
          <a:xfrm>
            <a:off x="0" y="355587"/>
            <a:ext cx="287020" cy="270033"/>
          </a:xfrm>
          <a:custGeom>
            <a:rect b="b" l="l" r="r" t="t"/>
            <a:pathLst>
              <a:path extrusionOk="0" h="360044" w="287020">
                <a:moveTo>
                  <a:pt x="286918" y="0"/>
                </a:moveTo>
                <a:lnTo>
                  <a:pt x="0" y="0"/>
                </a:lnTo>
                <a:lnTo>
                  <a:pt x="0" y="359638"/>
                </a:lnTo>
                <a:lnTo>
                  <a:pt x="286918" y="359638"/>
                </a:lnTo>
                <a:lnTo>
                  <a:pt x="286918" y="0"/>
                </a:lnTo>
                <a:close/>
              </a:path>
            </a:pathLst>
          </a:custGeom>
          <a:solidFill>
            <a:srgbClr val="139A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 name="Google Shape;147;p22"/>
          <p:cNvSpPr txBox="1"/>
          <p:nvPr/>
        </p:nvSpPr>
        <p:spPr>
          <a:xfrm>
            <a:off x="470075" y="1289725"/>
            <a:ext cx="43956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500">
                <a:solidFill>
                  <a:schemeClr val="dk1"/>
                </a:solidFill>
              </a:rPr>
              <a:t>Jumpers, são pequenos fios com conectores em ambas as extremidades, sendo essenciais para estabelecer conexões entre os componentes e a protoboard.</a:t>
            </a:r>
            <a:endParaRPr sz="1500">
              <a:solidFill>
                <a:schemeClr val="dk1"/>
              </a:solidFill>
            </a:endParaRPr>
          </a:p>
        </p:txBody>
      </p:sp>
      <p:pic>
        <p:nvPicPr>
          <p:cNvPr id="148" name="Google Shape;148;p22"/>
          <p:cNvPicPr preferRelativeResize="0"/>
          <p:nvPr/>
        </p:nvPicPr>
        <p:blipFill>
          <a:blip r:embed="rId4">
            <a:alphaModFix/>
          </a:blip>
          <a:stretch>
            <a:fillRect/>
          </a:stretch>
        </p:blipFill>
        <p:spPr>
          <a:xfrm>
            <a:off x="4288650" y="808850"/>
            <a:ext cx="3822205" cy="38222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